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676" r:id="rId2"/>
    <p:sldId id="398" r:id="rId3"/>
    <p:sldId id="675" r:id="rId4"/>
    <p:sldId id="516" r:id="rId5"/>
    <p:sldId id="677" r:id="rId6"/>
    <p:sldId id="557"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679" r:id="rId21"/>
    <p:sldId id="397" r:id="rId22"/>
    <p:sldId id="680"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835" autoAdjust="0"/>
  </p:normalViewPr>
  <p:slideViewPr>
    <p:cSldViewPr>
      <p:cViewPr varScale="1">
        <p:scale>
          <a:sx n="81" d="100"/>
          <a:sy n="81" d="100"/>
        </p:scale>
        <p:origin x="725" y="53"/>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E7209-641B-447A-BE87-0EFA8E905C01}" type="datetimeFigureOut">
              <a:rPr lang="tr-TR" smtClean="0"/>
              <a:pPr/>
              <a:t>2.05.2023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46597-F1BA-4BCF-B0EF-7BF831E9F532}" type="slidenum">
              <a:rPr lang="tr-TR" smtClean="0"/>
              <a:pPr/>
              <a:t>‹#›</a:t>
            </a:fld>
            <a:endParaRPr lang="tr-TR"/>
          </a:p>
        </p:txBody>
      </p:sp>
    </p:spTree>
    <p:extLst>
      <p:ext uri="{BB962C8B-B14F-4D97-AF65-F5344CB8AC3E}">
        <p14:creationId xmlns:p14="http://schemas.microsoft.com/office/powerpoint/2010/main" val="154816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546597-F1BA-4BCF-B0EF-7BF831E9F532}" type="slidenum">
              <a:rPr lang="tr-TR" smtClean="0"/>
              <a:pPr/>
              <a:t>1</a:t>
            </a:fld>
            <a:endParaRPr lang="tr-TR"/>
          </a:p>
        </p:txBody>
      </p:sp>
    </p:spTree>
    <p:extLst>
      <p:ext uri="{BB962C8B-B14F-4D97-AF65-F5344CB8AC3E}">
        <p14:creationId xmlns:p14="http://schemas.microsoft.com/office/powerpoint/2010/main" val="1790780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pPr eaLnBrk="1" fontAlgn="auto" hangingPunct="1">
              <a:spcBef>
                <a:spcPts val="0"/>
              </a:spcBef>
              <a:spcAft>
                <a:spcPts val="0"/>
              </a:spcAft>
              <a:defRPr/>
            </a:pPr>
            <a:r>
              <a:rPr lang="tr-TR" dirty="0"/>
              <a:t>Sağlık sorumluları</a:t>
            </a:r>
            <a:r>
              <a:rPr lang="tr-TR" baseline="0" dirty="0"/>
              <a:t> polikliniklerden randevu alınan kişilerin takibinden sorumludur.</a:t>
            </a:r>
            <a:endParaRPr lang="tr-TR" dirty="0"/>
          </a:p>
        </p:txBody>
      </p:sp>
      <p:sp>
        <p:nvSpPr>
          <p:cNvPr id="28979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9DB7DC46-585F-45D7-AEC7-6B416238532D}" type="slidenum">
              <a:rPr lang="tr-TR" b="0">
                <a:solidFill>
                  <a:srgbClr val="000000"/>
                </a:solidFill>
              </a:rPr>
              <a:pPr eaLnBrk="1" hangingPunct="1"/>
              <a:t>17</a:t>
            </a:fld>
            <a:endParaRPr lang="tr-TR" b="0" dirty="0">
              <a:solidFill>
                <a:srgbClr val="000000"/>
              </a:solidFill>
            </a:endParaRPr>
          </a:p>
        </p:txBody>
      </p:sp>
    </p:spTree>
    <p:extLst>
      <p:ext uri="{BB962C8B-B14F-4D97-AF65-F5344CB8AC3E}">
        <p14:creationId xmlns:p14="http://schemas.microsoft.com/office/powerpoint/2010/main" val="4006239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pPr marL="469900" indent="-469900" eaLnBrk="1" fontAlgn="auto" hangingPunct="1">
              <a:spcAft>
                <a:spcPts val="0"/>
              </a:spcAft>
              <a:buClr>
                <a:schemeClr val="accent3"/>
              </a:buClr>
              <a:buFont typeface="Arial" pitchFamily="34" charset="0"/>
              <a:buNone/>
              <a:defRPr/>
            </a:pPr>
            <a:r>
              <a:rPr lang="tr-TR" sz="1200" dirty="0">
                <a:latin typeface="Times New Roman" pitchFamily="18" charset="0"/>
                <a:cs typeface="Times New Roman" pitchFamily="18" charset="0"/>
              </a:rPr>
              <a:t>Kapalı alanlarda </a:t>
            </a:r>
          </a:p>
          <a:p>
            <a:pPr marL="469900" indent="-469900" eaLnBrk="1" fontAlgn="auto" hangingPunct="1">
              <a:spcAft>
                <a:spcPts val="0"/>
              </a:spcAft>
              <a:buClr>
                <a:schemeClr val="accent3"/>
              </a:buClr>
              <a:buFont typeface="Arial" pitchFamily="34" charset="0"/>
              <a:buNone/>
              <a:defRPr/>
            </a:pPr>
            <a:r>
              <a:rPr lang="tr-TR" sz="1200" dirty="0">
                <a:latin typeface="Times New Roman" pitchFamily="18" charset="0"/>
                <a:cs typeface="Times New Roman" pitchFamily="18" charset="0"/>
              </a:rPr>
              <a:t>	asgari 50 x 70 cm boyutlarında yasal uyarının asılması zorunludur.</a:t>
            </a:r>
          </a:p>
          <a:p>
            <a:pPr eaLnBrk="1" fontAlgn="auto" hangingPunct="1">
              <a:spcBef>
                <a:spcPts val="0"/>
              </a:spcBef>
              <a:spcAft>
                <a:spcPts val="0"/>
              </a:spcAft>
              <a:defRPr/>
            </a:pPr>
            <a:endParaRPr lang="tr-TR" dirty="0"/>
          </a:p>
        </p:txBody>
      </p:sp>
      <p:sp>
        <p:nvSpPr>
          <p:cNvPr id="28979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9DB7DC46-585F-45D7-AEC7-6B416238532D}" type="slidenum">
              <a:rPr lang="tr-TR" b="0">
                <a:solidFill>
                  <a:srgbClr val="000000"/>
                </a:solidFill>
              </a:rPr>
              <a:pPr eaLnBrk="1" hangingPunct="1"/>
              <a:t>21</a:t>
            </a:fld>
            <a:endParaRPr lang="tr-TR" b="0" dirty="0">
              <a:solidFill>
                <a:srgbClr val="000000"/>
              </a:solidFill>
            </a:endParaRPr>
          </a:p>
        </p:txBody>
      </p:sp>
    </p:spTree>
    <p:extLst>
      <p:ext uri="{BB962C8B-B14F-4D97-AF65-F5344CB8AC3E}">
        <p14:creationId xmlns:p14="http://schemas.microsoft.com/office/powerpoint/2010/main" val="268939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i="1" dirty="0">
                <a:latin typeface="Times New Roman" pitchFamily="18" charset="0"/>
                <a:cs typeface="Times New Roman" pitchFamily="18" charset="0"/>
              </a:rPr>
              <a:t>(3) Bu madde "</a:t>
            </a:r>
            <a:r>
              <a:rPr lang="tr-TR" sz="1200" dirty="0"/>
              <a:t> </a:t>
            </a:r>
            <a:r>
              <a:rPr lang="tr-TR" sz="1200" i="1" dirty="0">
                <a:latin typeface="Times New Roman" pitchFamily="18" charset="0"/>
                <a:cs typeface="Times New Roman" pitchFamily="18" charset="0"/>
              </a:rPr>
              <a:t>taksi hizmeti verenler dâhil olmak üzere karayolu, demiryolu, denizyolu ve havayolu toplu taşıma araçlarında</a:t>
            </a:r>
            <a:r>
              <a:rPr lang="tr-TR" altLang="tr-TR" sz="1200" i="1" dirty="0">
                <a:latin typeface="Times New Roman" pitchFamily="18" charset="0"/>
                <a:cs typeface="Times New Roman" pitchFamily="18" charset="0"/>
              </a:rPr>
              <a:t>”   iken, 25/05/2013 tarihli ve 6487 sayılı Kanunun 26 </a:t>
            </a:r>
            <a:r>
              <a:rPr lang="tr-TR" altLang="tr-TR" sz="1200" i="1" dirty="0" err="1">
                <a:latin typeface="Times New Roman" pitchFamily="18" charset="0"/>
                <a:cs typeface="Times New Roman" pitchFamily="18" charset="0"/>
              </a:rPr>
              <a:t>ncı</a:t>
            </a:r>
            <a:r>
              <a:rPr lang="tr-TR" altLang="tr-TR" sz="1200" i="1" dirty="0">
                <a:latin typeface="Times New Roman" pitchFamily="18" charset="0"/>
                <a:cs typeface="Times New Roman" pitchFamily="18" charset="0"/>
              </a:rPr>
              <a:t> maddesiyle 11/06/2013 tarihinden geçerli olmak üzere değiştirilmiş ve metne işlenmiştir.</a:t>
            </a:r>
            <a:endParaRPr lang="tr-TR" altLang="tr-TR" sz="1200"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0"/>
          </p:nvPr>
        </p:nvSpPr>
        <p:spPr/>
        <p:txBody>
          <a:bodyPr/>
          <a:lstStyle/>
          <a:p>
            <a:fld id="{70FAC3C2-4813-49C8-893F-91FBB1E3973F}" type="slidenum">
              <a:rPr lang="tr-TR" smtClean="0"/>
              <a:pPr/>
              <a:t>4</a:t>
            </a:fld>
            <a:endParaRPr lang="tr-TR" dirty="0"/>
          </a:p>
        </p:txBody>
      </p:sp>
    </p:spTree>
    <p:extLst>
      <p:ext uri="{BB962C8B-B14F-4D97-AF65-F5344CB8AC3E}">
        <p14:creationId xmlns:p14="http://schemas.microsoft.com/office/powerpoint/2010/main" val="4091168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Slayt Görüntüsü Yer Tutucusu"/>
          <p:cNvSpPr>
            <a:spLocks noGrp="1" noRot="1" noChangeAspect="1" noTextEdit="1"/>
          </p:cNvSpPr>
          <p:nvPr>
            <p:ph type="sldImg"/>
          </p:nvPr>
        </p:nvSpPr>
        <p:spPr>
          <a:xfrm>
            <a:off x="381000" y="685800"/>
            <a:ext cx="6096000" cy="3429000"/>
          </a:xfrm>
          <a:ln/>
        </p:spPr>
      </p:sp>
      <p:sp>
        <p:nvSpPr>
          <p:cNvPr id="125955" name="2 Not Yer Tutucusu"/>
          <p:cNvSpPr>
            <a:spLocks noGrp="1"/>
          </p:cNvSpPr>
          <p:nvPr>
            <p:ph type="body" idx="1"/>
          </p:nvPr>
        </p:nvSpPr>
        <p:spPr>
          <a:noFill/>
          <a:ln/>
        </p:spPr>
        <p:txBody>
          <a:bodyPr/>
          <a:lstStyle/>
          <a:p>
            <a:endParaRPr lang="tr-TR" altLang="tr-TR">
              <a:latin typeface="Arial" pitchFamily="34" charset="0"/>
              <a:cs typeface="Arial" pitchFamily="34" charset="0"/>
            </a:endParaRPr>
          </a:p>
        </p:txBody>
      </p:sp>
      <p:sp>
        <p:nvSpPr>
          <p:cNvPr id="125956" name="3 Slayt Numarası Yer Tutucusu"/>
          <p:cNvSpPr>
            <a:spLocks noGrp="1"/>
          </p:cNvSpPr>
          <p:nvPr>
            <p:ph type="sldNum" sz="quarter" idx="5"/>
          </p:nvPr>
        </p:nvSpPr>
        <p:spPr>
          <a:noFill/>
        </p:spPr>
        <p:txBody>
          <a:bodyPr/>
          <a:lstStyle/>
          <a:p>
            <a:fld id="{A1CB7F58-ACA6-4127-8AFB-BF7CD7492177}" type="slidenum">
              <a:rPr lang="tr-TR" altLang="tr-TR" smtClean="0">
                <a:latin typeface="Arial" pitchFamily="34" charset="0"/>
                <a:cs typeface="Arial" pitchFamily="34" charset="0"/>
              </a:rPr>
              <a:pPr/>
              <a:t>5</a:t>
            </a:fld>
            <a:endParaRPr lang="tr-TR" altLang="tr-TR">
              <a:latin typeface="Arial" pitchFamily="34" charset="0"/>
              <a:cs typeface="Arial" pitchFamily="34" charset="0"/>
            </a:endParaRPr>
          </a:p>
        </p:txBody>
      </p:sp>
    </p:spTree>
    <p:extLst>
      <p:ext uri="{BB962C8B-B14F-4D97-AF65-F5344CB8AC3E}">
        <p14:creationId xmlns:p14="http://schemas.microsoft.com/office/powerpoint/2010/main" val="359500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xfrm>
            <a:off x="381000" y="685800"/>
            <a:ext cx="6096000" cy="3429000"/>
          </a:xfrm>
          <a:ln/>
        </p:spPr>
      </p:sp>
      <p:sp>
        <p:nvSpPr>
          <p:cNvPr id="157699" name="Rectangle 3"/>
          <p:cNvSpPr>
            <a:spLocks noGrp="1" noChangeArrowheads="1"/>
          </p:cNvSpPr>
          <p:nvPr>
            <p:ph type="body" idx="1"/>
          </p:nvPr>
        </p:nvSpPr>
        <p:spPr>
          <a:noFill/>
          <a:ln/>
        </p:spPr>
        <p:txBody>
          <a:bodyPr/>
          <a:lstStyle/>
          <a:p>
            <a:endParaRPr lang="tr-TR" altLang="tr-TR"/>
          </a:p>
        </p:txBody>
      </p:sp>
    </p:spTree>
    <p:extLst>
      <p:ext uri="{BB962C8B-B14F-4D97-AF65-F5344CB8AC3E}">
        <p14:creationId xmlns:p14="http://schemas.microsoft.com/office/powerpoint/2010/main" val="3587031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pPr algn="just" eaLnBrk="1" hangingPunct="1">
              <a:buFont typeface="Wingdings 2" pitchFamily="18" charset="2"/>
              <a:buNone/>
            </a:pPr>
            <a:r>
              <a:rPr lang="tr-TR" sz="1200" b="1" dirty="0">
                <a:latin typeface="Times New Roman" pitchFamily="18" charset="0"/>
                <a:cs typeface="Times New Roman" pitchFamily="18" charset="0"/>
              </a:rPr>
              <a:t>Amaç ve kapsam</a:t>
            </a:r>
          </a:p>
          <a:p>
            <a:pPr algn="just" eaLnBrk="1" hangingPunct="1">
              <a:buFont typeface="Wingdings 2" pitchFamily="18" charset="2"/>
              <a:buNone/>
            </a:pPr>
            <a:r>
              <a:rPr lang="tr-TR" sz="1200" b="1" dirty="0">
                <a:latin typeface="Times New Roman" pitchFamily="18" charset="0"/>
                <a:cs typeface="Times New Roman" pitchFamily="18" charset="0"/>
              </a:rPr>
              <a:t>MADDE 1</a:t>
            </a:r>
            <a:r>
              <a:rPr lang="tr-TR" sz="1200" dirty="0">
                <a:latin typeface="Times New Roman" pitchFamily="18" charset="0"/>
                <a:cs typeface="Times New Roman" pitchFamily="18" charset="0"/>
              </a:rPr>
              <a:t> – (1) Bu Tebliğin amacı, 7/11/1996 tarihli ve 4207 sayılı Tütün Ürünlerinin Zararlarının Önlenmesi ve Kontrolü Hakkında Kanunun 2 </a:t>
            </a:r>
            <a:r>
              <a:rPr lang="tr-TR" sz="1200" dirty="0" err="1">
                <a:latin typeface="Times New Roman" pitchFamily="18" charset="0"/>
                <a:cs typeface="Times New Roman" pitchFamily="18" charset="0"/>
              </a:rPr>
              <a:t>nci</a:t>
            </a:r>
            <a:r>
              <a:rPr lang="tr-TR" sz="1200" dirty="0">
                <a:latin typeface="Times New Roman" pitchFamily="18" charset="0"/>
                <a:cs typeface="Times New Roman" pitchFamily="18" charset="0"/>
              </a:rPr>
              <a:t> maddesinde belirtilen kamu kurum ve kuruluşlarına ait yer, araç, bina ve tesislerde tütün ürünü tüketenlere ilgili birim amiri tarafından yetki verilen kamu görevlileri tarafından uygulanacak idari yaptırımlara ilişkin usul ve esasları düzenlemektir. </a:t>
            </a:r>
          </a:p>
          <a:p>
            <a:pPr algn="just" eaLnBrk="1" hangingPunct="1">
              <a:buFont typeface="Wingdings 2" pitchFamily="18" charset="2"/>
              <a:buNone/>
            </a:pPr>
            <a:endParaRPr lang="tr-TR" sz="1200" dirty="0">
              <a:latin typeface="Comic Sans MS" pitchFamily="66" charset="0"/>
              <a:cs typeface="Arial" charset="0"/>
            </a:endParaRPr>
          </a:p>
          <a:p>
            <a:pPr algn="just" eaLnBrk="1" hangingPunct="1">
              <a:buFont typeface="Wingdings 2" pitchFamily="18" charset="2"/>
              <a:buNone/>
            </a:pPr>
            <a:r>
              <a:rPr lang="tr-TR" sz="1200" b="1" dirty="0">
                <a:latin typeface="Times New Roman" pitchFamily="18" charset="0"/>
                <a:cs typeface="Times New Roman" pitchFamily="18" charset="0"/>
              </a:rPr>
              <a:t>Yetki</a:t>
            </a:r>
          </a:p>
          <a:p>
            <a:pPr algn="just" eaLnBrk="1" hangingPunct="1">
              <a:buFont typeface="Wingdings 2" pitchFamily="18" charset="2"/>
              <a:buNone/>
            </a:pPr>
            <a:r>
              <a:rPr lang="tr-TR" sz="1200" b="1" dirty="0">
                <a:latin typeface="Times New Roman" pitchFamily="18" charset="0"/>
                <a:cs typeface="Times New Roman" pitchFamily="18" charset="0"/>
              </a:rPr>
              <a:t>MADDE 2 </a:t>
            </a:r>
            <a:r>
              <a:rPr lang="tr-TR" sz="1200" dirty="0">
                <a:latin typeface="Times New Roman" pitchFamily="18" charset="0"/>
                <a:cs typeface="Times New Roman" pitchFamily="18" charset="0"/>
              </a:rPr>
              <a:t>– (1) 1 inci maddede belirtilen yerlerde tütün ürünü tüketenlere ilgili idari birim amirinin yetkili kıldığı kamu görevlileri tarafından idari para cezası verilir.</a:t>
            </a:r>
          </a:p>
          <a:p>
            <a:endParaRPr lang="tr-TR" dirty="0"/>
          </a:p>
        </p:txBody>
      </p:sp>
      <p:sp>
        <p:nvSpPr>
          <p:cNvPr id="4" name="3 Slayt Numarası Yer Tutucusu"/>
          <p:cNvSpPr>
            <a:spLocks noGrp="1"/>
          </p:cNvSpPr>
          <p:nvPr>
            <p:ph type="sldNum" sz="quarter" idx="10"/>
          </p:nvPr>
        </p:nvSpPr>
        <p:spPr/>
        <p:txBody>
          <a:bodyPr/>
          <a:lstStyle/>
          <a:p>
            <a:fld id="{70FAC3C2-4813-49C8-893F-91FBB1E3973F}" type="slidenum">
              <a:rPr lang="tr-TR" smtClean="0"/>
              <a:pPr/>
              <a:t>7</a:t>
            </a:fld>
            <a:endParaRPr lang="tr-TR" dirty="0"/>
          </a:p>
        </p:txBody>
      </p:sp>
    </p:spTree>
    <p:extLst>
      <p:ext uri="{BB962C8B-B14F-4D97-AF65-F5344CB8AC3E}">
        <p14:creationId xmlns:p14="http://schemas.microsoft.com/office/powerpoint/2010/main" val="59258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FAC3C2-4813-49C8-893F-91FBB1E3973F}" type="slidenum">
              <a:rPr lang="tr-TR" smtClean="0"/>
              <a:pPr/>
              <a:t>11</a:t>
            </a:fld>
            <a:endParaRPr lang="tr-TR" dirty="0"/>
          </a:p>
        </p:txBody>
      </p:sp>
    </p:spTree>
    <p:extLst>
      <p:ext uri="{BB962C8B-B14F-4D97-AF65-F5344CB8AC3E}">
        <p14:creationId xmlns:p14="http://schemas.microsoft.com/office/powerpoint/2010/main" val="21960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pPr eaLnBrk="1" fontAlgn="auto" hangingPunct="1">
              <a:spcBef>
                <a:spcPts val="0"/>
              </a:spcBef>
              <a:spcAft>
                <a:spcPts val="0"/>
              </a:spcAft>
              <a:defRPr/>
            </a:pPr>
            <a:r>
              <a:rPr lang="tr-TR" dirty="0"/>
              <a:t>Sağlık sorumluları</a:t>
            </a:r>
            <a:r>
              <a:rPr lang="tr-TR" baseline="0" dirty="0"/>
              <a:t> polikliniklerden randevu alınan kişilerin takibinden sorumludur.</a:t>
            </a:r>
            <a:endParaRPr lang="tr-TR" dirty="0"/>
          </a:p>
        </p:txBody>
      </p:sp>
      <p:sp>
        <p:nvSpPr>
          <p:cNvPr id="28979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9DB7DC46-585F-45D7-AEC7-6B416238532D}" type="slidenum">
              <a:rPr lang="tr-TR" b="0">
                <a:solidFill>
                  <a:srgbClr val="000000"/>
                </a:solidFill>
              </a:rPr>
              <a:pPr eaLnBrk="1" hangingPunct="1"/>
              <a:t>12</a:t>
            </a:fld>
            <a:endParaRPr lang="tr-TR" b="0" dirty="0">
              <a:solidFill>
                <a:srgbClr val="000000"/>
              </a:solidFill>
            </a:endParaRPr>
          </a:p>
        </p:txBody>
      </p:sp>
    </p:spTree>
    <p:extLst>
      <p:ext uri="{BB962C8B-B14F-4D97-AF65-F5344CB8AC3E}">
        <p14:creationId xmlns:p14="http://schemas.microsoft.com/office/powerpoint/2010/main" val="2516356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pPr eaLnBrk="1" fontAlgn="auto" hangingPunct="1">
              <a:spcBef>
                <a:spcPts val="0"/>
              </a:spcBef>
              <a:spcAft>
                <a:spcPts val="0"/>
              </a:spcAft>
              <a:defRPr/>
            </a:pPr>
            <a:r>
              <a:rPr lang="tr-TR" dirty="0"/>
              <a:t>Sağlık sorumluları</a:t>
            </a:r>
            <a:r>
              <a:rPr lang="tr-TR" baseline="0" dirty="0"/>
              <a:t> polikliniklerden randevu alınan kişilerin takibinden sorumludur.</a:t>
            </a:r>
            <a:endParaRPr lang="tr-TR" dirty="0"/>
          </a:p>
        </p:txBody>
      </p:sp>
      <p:sp>
        <p:nvSpPr>
          <p:cNvPr id="28979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9DB7DC46-585F-45D7-AEC7-6B416238532D}" type="slidenum">
              <a:rPr lang="tr-TR" b="0">
                <a:solidFill>
                  <a:srgbClr val="000000"/>
                </a:solidFill>
              </a:rPr>
              <a:pPr eaLnBrk="1" hangingPunct="1"/>
              <a:t>13</a:t>
            </a:fld>
            <a:endParaRPr lang="tr-TR" b="0" dirty="0">
              <a:solidFill>
                <a:srgbClr val="000000"/>
              </a:solidFill>
            </a:endParaRPr>
          </a:p>
        </p:txBody>
      </p:sp>
    </p:spTree>
    <p:extLst>
      <p:ext uri="{BB962C8B-B14F-4D97-AF65-F5344CB8AC3E}">
        <p14:creationId xmlns:p14="http://schemas.microsoft.com/office/powerpoint/2010/main" val="3150509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FAC3C2-4813-49C8-893F-91FBB1E3973F}" type="slidenum">
              <a:rPr lang="tr-TR" smtClean="0"/>
              <a:pPr/>
              <a:t>14</a:t>
            </a:fld>
            <a:endParaRPr lang="tr-TR" dirty="0"/>
          </a:p>
        </p:txBody>
      </p:sp>
    </p:spTree>
    <p:extLst>
      <p:ext uri="{BB962C8B-B14F-4D97-AF65-F5344CB8AC3E}">
        <p14:creationId xmlns:p14="http://schemas.microsoft.com/office/powerpoint/2010/main" val="32811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DCB916F-740D-49DD-BF4E-5C075EC7B379}" type="datetimeFigureOut">
              <a:rPr lang="tr-TR" smtClean="0"/>
              <a:pPr/>
              <a:t>2.05.2023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DC7F7D0-4923-4FFE-80B2-A9D02C0CA8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B916F-740D-49DD-BF4E-5C075EC7B379}" type="datetimeFigureOut">
              <a:rPr lang="tr-TR" smtClean="0"/>
              <a:pPr/>
              <a:t>2.05.2023</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7F7D0-4923-4FFE-80B2-A9D02C0CA80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3" name="Resim 2"/>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071664" y="404664"/>
            <a:ext cx="6048672" cy="6048672"/>
          </a:xfrm>
          <a:prstGeom prst="rect">
            <a:avLst/>
          </a:prstGeom>
        </p:spPr>
      </p:pic>
      <p:sp>
        <p:nvSpPr>
          <p:cNvPr id="4" name="Başlık 3">
            <a:extLst>
              <a:ext uri="{FF2B5EF4-FFF2-40B4-BE49-F238E27FC236}">
                <a16:creationId xmlns:a16="http://schemas.microsoft.com/office/drawing/2014/main" xmlns="" id="{1290831A-F3F9-D35F-D3E7-4BA0123AA39C}"/>
              </a:ext>
            </a:extLst>
          </p:cNvPr>
          <p:cNvSpPr>
            <a:spLocks noGrp="1"/>
          </p:cNvSpPr>
          <p:nvPr>
            <p:ph type="ctrTitle"/>
          </p:nvPr>
        </p:nvSpPr>
        <p:spPr>
          <a:xfrm>
            <a:off x="479376" y="1484784"/>
            <a:ext cx="11377264" cy="4608512"/>
          </a:xfrm>
        </p:spPr>
        <p:txBody>
          <a:bodyPr>
            <a:normAutofit fontScale="90000"/>
          </a:bodyPr>
          <a:lstStyle/>
          <a:p>
            <a:r>
              <a:rPr lang="tr-TR" sz="5300" b="1" dirty="0">
                <a:latin typeface="Times New Roman" panose="02020603050405020304" pitchFamily="18" charset="0"/>
                <a:cs typeface="Times New Roman" panose="02020603050405020304" pitchFamily="18" charset="0"/>
              </a:rPr>
              <a:t>4207 Sayılı Kanun Uygulamaları </a:t>
            </a:r>
            <a:br>
              <a:rPr lang="tr-TR" sz="5300" b="1" dirty="0">
                <a:latin typeface="Times New Roman" panose="02020603050405020304" pitchFamily="18" charset="0"/>
                <a:cs typeface="Times New Roman" panose="02020603050405020304" pitchFamily="18" charset="0"/>
              </a:rPr>
            </a:br>
            <a:r>
              <a:rPr lang="tr-TR" sz="5300" b="1" dirty="0">
                <a:latin typeface="Times New Roman" panose="02020603050405020304" pitchFamily="18" charset="0"/>
                <a:cs typeface="Times New Roman" panose="02020603050405020304" pitchFamily="18" charset="0"/>
              </a:rPr>
              <a:t>Kamu Kurumları Yetkilendirilmiş Personel Eğitici Eğitimi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Nilüfer</a:t>
            </a:r>
            <a:r>
              <a:rPr lang="tr-TR" dirty="0" smtClean="0">
                <a:latin typeface="Times New Roman" panose="02020603050405020304" pitchFamily="18" charset="0"/>
                <a:cs typeface="Times New Roman" panose="02020603050405020304" pitchFamily="18" charset="0"/>
              </a:rPr>
              <a:t> İlçe </a:t>
            </a:r>
            <a:r>
              <a:rPr lang="tr-TR" dirty="0">
                <a:latin typeface="Times New Roman" panose="02020603050405020304" pitchFamily="18" charset="0"/>
                <a:cs typeface="Times New Roman" panose="02020603050405020304" pitchFamily="18" charset="0"/>
              </a:rPr>
              <a:t>Milli Eğitim Müdürlüğü</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İş Yeri Sağlık ve Güvenlik </a:t>
            </a:r>
            <a:r>
              <a:rPr lang="tr-TR" dirty="0" smtClean="0">
                <a:latin typeface="Times New Roman" panose="02020603050405020304" pitchFamily="18" charset="0"/>
                <a:cs typeface="Times New Roman" panose="02020603050405020304" pitchFamily="18" charset="0"/>
              </a:rPr>
              <a:t>Bürosu</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2023</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53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3 İçerik Yer Tutucusu"/>
          <p:cNvSpPr>
            <a:spLocks noGrp="1"/>
          </p:cNvSpPr>
          <p:nvPr>
            <p:ph idx="1"/>
          </p:nvPr>
        </p:nvSpPr>
        <p:spPr>
          <a:xfrm>
            <a:off x="616495" y="2229457"/>
            <a:ext cx="10959008" cy="3243965"/>
          </a:xfrm>
          <a:prstGeom prst="rect">
            <a:avLst/>
          </a:prstGeom>
        </p:spPr>
        <p:txBody>
          <a:bodyPr wrap="square">
            <a:spAutoFit/>
          </a:bodyPr>
          <a:lstStyle/>
          <a:p>
            <a:pPr marL="457200" indent="-457200" algn="just">
              <a:buFont typeface="+mj-lt"/>
              <a:buAutoNum type="arabicPeriod"/>
              <a:defRPr/>
            </a:pPr>
            <a:endParaRPr lang="tr-TR" dirty="0">
              <a:latin typeface="Times New Roman" pitchFamily="18" charset="0"/>
              <a:cs typeface="Times New Roman" pitchFamily="18" charset="0"/>
            </a:endParaRPr>
          </a:p>
          <a:p>
            <a:pPr marL="457200" indent="-457200" algn="just">
              <a:buFont typeface="Wingdings" pitchFamily="2" charset="2"/>
              <a:buChar char="§"/>
              <a:defRPr/>
            </a:pPr>
            <a:r>
              <a:rPr lang="tr-TR" dirty="0">
                <a:latin typeface="Times New Roman" pitchFamily="18" charset="0"/>
                <a:cs typeface="Times New Roman" pitchFamily="18" charset="0"/>
              </a:rPr>
              <a:t>İlgili idari birim amirinin yetkili kıldığı kamu görevlileri kamuya ait görevlendirildikleri yerlerde tütün ürünleri tüketildiği haber alındığında gerekli araştırmaları ivedilikle yapar.</a:t>
            </a:r>
          </a:p>
          <a:p>
            <a:pPr marL="457200" indent="-457200" algn="just">
              <a:buFont typeface="+mj-lt"/>
              <a:buAutoNum type="arabicPeriod"/>
              <a:defRPr/>
            </a:pPr>
            <a:endParaRPr lang="tr-TR" dirty="0">
              <a:latin typeface="Times New Roman" pitchFamily="18" charset="0"/>
              <a:cs typeface="Times New Roman" pitchFamily="18" charset="0"/>
            </a:endParaRPr>
          </a:p>
        </p:txBody>
      </p:sp>
      <p:sp>
        <p:nvSpPr>
          <p:cNvPr id="7" name="6 Slayt Numarası Yer Tutucusu"/>
          <p:cNvSpPr>
            <a:spLocks noGrp="1"/>
          </p:cNvSpPr>
          <p:nvPr>
            <p:ph type="sldNum" sz="quarter" idx="12"/>
          </p:nvPr>
        </p:nvSpPr>
        <p:spPr/>
        <p:txBody>
          <a:bodyPr/>
          <a:lstStyle/>
          <a:p>
            <a:fld id="{F527398A-52B5-42D4-9C04-548D09E19088}" type="slidenum">
              <a:rPr lang="tr-TR" smtClean="0"/>
              <a:pPr/>
              <a:t>10</a:t>
            </a:fld>
            <a:endParaRPr lang="tr-TR" dirty="0"/>
          </a:p>
        </p:txBody>
      </p:sp>
      <p:sp>
        <p:nvSpPr>
          <p:cNvPr id="5"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9376" y="1785926"/>
            <a:ext cx="11103023" cy="4857784"/>
          </a:xfrm>
        </p:spPr>
        <p:txBody>
          <a:bodyPr>
            <a:noAutofit/>
          </a:bodyPr>
          <a:lstStyle/>
          <a:p>
            <a:pPr marL="457200" indent="-457200" algn="just">
              <a:buNone/>
              <a:defRPr/>
            </a:pPr>
            <a:r>
              <a:rPr lang="tr-TR" sz="2800" dirty="0">
                <a:latin typeface="Times New Roman" pitchFamily="18" charset="0"/>
                <a:cs typeface="Times New Roman" pitchFamily="18" charset="0"/>
              </a:rPr>
              <a:t>      Genel anlamda ispat aracı olarak aşağıdaki bilgi, belge ve deliller kullanılabilir:</a:t>
            </a:r>
          </a:p>
          <a:p>
            <a:pPr marL="857250" lvl="1" indent="-457200" algn="just">
              <a:buFont typeface="Wingdings" pitchFamily="2" charset="2"/>
              <a:buChar char="§"/>
              <a:defRPr/>
            </a:pPr>
            <a:r>
              <a:rPr lang="tr-TR" dirty="0">
                <a:latin typeface="Times New Roman" pitchFamily="18" charset="0"/>
                <a:cs typeface="Times New Roman" pitchFamily="18" charset="0"/>
              </a:rPr>
              <a:t>Usulüne uygun olarak tanzim edilen </a:t>
            </a:r>
            <a:r>
              <a:rPr lang="tr-TR" b="1" dirty="0">
                <a:latin typeface="Times New Roman" pitchFamily="18" charset="0"/>
                <a:cs typeface="Times New Roman" pitchFamily="18" charset="0"/>
              </a:rPr>
              <a:t>tutanak ve/veya olay raporu,</a:t>
            </a:r>
          </a:p>
          <a:p>
            <a:pPr marL="838200" lvl="1" indent="-381000" algn="just">
              <a:buFont typeface="Wingdings" pitchFamily="2" charset="2"/>
              <a:buChar char="§"/>
              <a:defRPr/>
            </a:pPr>
            <a:r>
              <a:rPr lang="tr-TR" dirty="0">
                <a:latin typeface="Times New Roman" pitchFamily="18" charset="0"/>
                <a:cs typeface="Times New Roman" pitchFamily="18" charset="0"/>
              </a:rPr>
              <a:t>Varsa ihbarda bulunan, </a:t>
            </a:r>
            <a:r>
              <a:rPr lang="tr-TR" b="1" dirty="0">
                <a:latin typeface="Times New Roman" pitchFamily="18" charset="0"/>
                <a:cs typeface="Times New Roman" pitchFamily="18" charset="0"/>
              </a:rPr>
              <a:t>şikâyetçinin veya diğer kişilerin beyanlarını içeren tutanak</a:t>
            </a:r>
            <a:r>
              <a:rPr lang="tr-TR" dirty="0">
                <a:latin typeface="Times New Roman" pitchFamily="18" charset="0"/>
                <a:cs typeface="Times New Roman" pitchFamily="18" charset="0"/>
              </a:rPr>
              <a:t>,</a:t>
            </a:r>
          </a:p>
          <a:p>
            <a:pPr marL="838200" lvl="1" indent="-381000" algn="just">
              <a:buFont typeface="Wingdings" pitchFamily="2" charset="2"/>
              <a:buChar char="§"/>
              <a:defRPr/>
            </a:pPr>
            <a:r>
              <a:rPr lang="tr-TR" dirty="0">
                <a:latin typeface="Times New Roman" pitchFamily="18" charset="0"/>
                <a:cs typeface="Times New Roman" pitchFamily="18" charset="0"/>
              </a:rPr>
              <a:t>İspata yarar </a:t>
            </a:r>
            <a:r>
              <a:rPr lang="tr-TR" b="1" dirty="0">
                <a:latin typeface="Times New Roman" pitchFamily="18" charset="0"/>
                <a:cs typeface="Times New Roman" pitchFamily="18" charset="0"/>
              </a:rPr>
              <a:t>görsel dokümanlar </a:t>
            </a:r>
            <a:r>
              <a:rPr lang="tr-TR" dirty="0">
                <a:latin typeface="Times New Roman" pitchFamily="18" charset="0"/>
                <a:cs typeface="Times New Roman" pitchFamily="18" charset="0"/>
              </a:rPr>
              <a:t>(fotoğraf, video kaydı vs.)</a:t>
            </a:r>
          </a:p>
          <a:p>
            <a:pPr marL="838200" lvl="1" indent="-381000" algn="just">
              <a:buFont typeface="Wingdings" pitchFamily="2" charset="2"/>
              <a:buChar char="§"/>
              <a:defRPr/>
            </a:pPr>
            <a:r>
              <a:rPr lang="tr-TR" dirty="0">
                <a:latin typeface="Times New Roman" pitchFamily="18" charset="0"/>
                <a:cs typeface="Times New Roman" pitchFamily="18" charset="0"/>
              </a:rPr>
              <a:t>Araştırma sonucu yeterli delil bulduğunda ya da tütün ürünleri tüketildiğini tespit ettiğinde </a:t>
            </a:r>
            <a:r>
              <a:rPr lang="tr-TR" b="1" dirty="0">
                <a:latin typeface="Times New Roman" pitchFamily="18" charset="0"/>
                <a:cs typeface="Times New Roman" pitchFamily="18" charset="0"/>
              </a:rPr>
              <a:t>“İdari Yaptırım Karar Tutanağı” </a:t>
            </a:r>
            <a:r>
              <a:rPr lang="tr-TR" dirty="0" err="1">
                <a:latin typeface="Times New Roman" pitchFamily="18" charset="0"/>
                <a:cs typeface="Times New Roman" pitchFamily="18" charset="0"/>
              </a:rPr>
              <a:t>nı</a:t>
            </a:r>
            <a:r>
              <a:rPr lang="tr-TR" dirty="0">
                <a:latin typeface="Times New Roman" pitchFamily="18" charset="0"/>
                <a:cs typeface="Times New Roman" pitchFamily="18" charset="0"/>
              </a:rPr>
              <a:t> düzenler.</a:t>
            </a:r>
          </a:p>
        </p:txBody>
      </p:sp>
      <p:sp>
        <p:nvSpPr>
          <p:cNvPr id="7" name="6 Slayt Numarası Yer Tutucusu"/>
          <p:cNvSpPr>
            <a:spLocks noGrp="1"/>
          </p:cNvSpPr>
          <p:nvPr>
            <p:ph type="sldNum" sz="quarter" idx="12"/>
          </p:nvPr>
        </p:nvSpPr>
        <p:spPr/>
        <p:txBody>
          <a:bodyPr/>
          <a:lstStyle/>
          <a:p>
            <a:fld id="{F527398A-52B5-42D4-9C04-548D09E19088}" type="slidenum">
              <a:rPr lang="tr-TR" smtClean="0"/>
              <a:pPr/>
              <a:t>11</a:t>
            </a:fld>
            <a:endParaRPr lang="tr-TR" dirty="0"/>
          </a:p>
        </p:txBody>
      </p:sp>
      <p:sp>
        <p:nvSpPr>
          <p:cNvPr id="8"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5954" name="1 Başlık"/>
          <p:cNvSpPr txBox="1">
            <a:spLocks/>
          </p:cNvSpPr>
          <p:nvPr/>
        </p:nvSpPr>
        <p:spPr bwMode="auto">
          <a:xfrm>
            <a:off x="2100266" y="2060582"/>
            <a:ext cx="70913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fontAlgn="base" hangingPunct="1">
              <a:spcBef>
                <a:spcPct val="0"/>
              </a:spcBef>
              <a:spcAft>
                <a:spcPct val="0"/>
              </a:spcAft>
            </a:pPr>
            <a:r>
              <a:rPr lang="tr-TR" sz="2400" dirty="0">
                <a:solidFill>
                  <a:srgbClr val="000000"/>
                </a:solidFill>
                <a:latin typeface="Calibri" pitchFamily="34" charset="0"/>
              </a:rPr>
              <a:t/>
            </a:r>
            <a:br>
              <a:rPr lang="tr-TR" sz="2400" dirty="0">
                <a:solidFill>
                  <a:srgbClr val="000000"/>
                </a:solidFill>
                <a:latin typeface="Calibri" pitchFamily="34" charset="0"/>
              </a:rPr>
            </a:br>
            <a:endParaRPr lang="tr-TR" sz="2400" b="0" dirty="0">
              <a:solidFill>
                <a:srgbClr val="000000"/>
              </a:solidFill>
              <a:latin typeface="Calibri" pitchFamily="34" charset="0"/>
            </a:endParaRPr>
          </a:p>
        </p:txBody>
      </p:sp>
      <p:sp>
        <p:nvSpPr>
          <p:cNvPr id="12595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038E628E-FBD4-4FA4-8687-4BE069A5C9B3}" type="slidenum">
              <a:rPr lang="tr-TR" b="0" smtClean="0">
                <a:solidFill>
                  <a:srgbClr val="898989"/>
                </a:solidFill>
              </a:rPr>
              <a:pPr eaLnBrk="1" hangingPunct="1"/>
              <a:t>12</a:t>
            </a:fld>
            <a:endParaRPr lang="tr-TR" b="0" dirty="0">
              <a:solidFill>
                <a:srgbClr val="898989"/>
              </a:solidFill>
            </a:endParaRPr>
          </a:p>
        </p:txBody>
      </p:sp>
      <p:graphicFrame>
        <p:nvGraphicFramePr>
          <p:cNvPr id="4098" name="Nesne 3"/>
          <p:cNvGraphicFramePr>
            <a:graphicFrameLocks noGrp="1" noChangeAspect="1"/>
          </p:cNvGraphicFramePr>
          <p:nvPr>
            <p:ph idx="1"/>
          </p:nvPr>
        </p:nvGraphicFramePr>
        <p:xfrm>
          <a:off x="2595538" y="71414"/>
          <a:ext cx="7572428" cy="6786586"/>
        </p:xfrm>
        <a:graphic>
          <a:graphicData uri="http://schemas.openxmlformats.org/presentationml/2006/ole">
            <mc:AlternateContent xmlns:mc="http://schemas.openxmlformats.org/markup-compatibility/2006">
              <mc:Choice xmlns:v="urn:schemas-microsoft-com:vml" Requires="v">
                <p:oleObj spid="_x0000_s1026" name="Document" r:id="rId4" imgW="6056424" imgH="9120363" progId="Word.Document.8">
                  <p:embed/>
                </p:oleObj>
              </mc:Choice>
              <mc:Fallback>
                <p:oleObj name="Document" r:id="rId4" imgW="6056424" imgH="9120363" progId="Word.Document.8">
                  <p:embed/>
                  <p:pic>
                    <p:nvPicPr>
                      <p:cNvPr id="4098" name="Nesne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5538" y="71414"/>
                        <a:ext cx="7572428" cy="67865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766449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5954" name="1 Başlık"/>
          <p:cNvSpPr txBox="1">
            <a:spLocks/>
          </p:cNvSpPr>
          <p:nvPr/>
        </p:nvSpPr>
        <p:spPr bwMode="auto">
          <a:xfrm>
            <a:off x="2100266" y="2060582"/>
            <a:ext cx="70913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fontAlgn="base" hangingPunct="1">
              <a:spcBef>
                <a:spcPct val="0"/>
              </a:spcBef>
              <a:spcAft>
                <a:spcPct val="0"/>
              </a:spcAft>
            </a:pPr>
            <a:r>
              <a:rPr lang="tr-TR" sz="2400" dirty="0">
                <a:solidFill>
                  <a:srgbClr val="000000"/>
                </a:solidFill>
                <a:latin typeface="Calibri" pitchFamily="34" charset="0"/>
              </a:rPr>
              <a:t/>
            </a:r>
            <a:br>
              <a:rPr lang="tr-TR" sz="2400" dirty="0">
                <a:solidFill>
                  <a:srgbClr val="000000"/>
                </a:solidFill>
                <a:latin typeface="Calibri" pitchFamily="34" charset="0"/>
              </a:rPr>
            </a:br>
            <a:endParaRPr lang="tr-TR" sz="2400" b="0" dirty="0">
              <a:solidFill>
                <a:srgbClr val="000000"/>
              </a:solidFill>
              <a:latin typeface="Calibri" pitchFamily="34" charset="0"/>
            </a:endParaRPr>
          </a:p>
        </p:txBody>
      </p:sp>
      <p:sp>
        <p:nvSpPr>
          <p:cNvPr id="12595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038E628E-FBD4-4FA4-8687-4BE069A5C9B3}" type="slidenum">
              <a:rPr lang="tr-TR" b="0" smtClean="0">
                <a:solidFill>
                  <a:srgbClr val="898989"/>
                </a:solidFill>
              </a:rPr>
              <a:pPr eaLnBrk="1" hangingPunct="1"/>
              <a:t>13</a:t>
            </a:fld>
            <a:endParaRPr lang="tr-TR" b="0" dirty="0">
              <a:solidFill>
                <a:srgbClr val="898989"/>
              </a:solidFill>
            </a:endParaRPr>
          </a:p>
        </p:txBody>
      </p:sp>
      <p:graphicFrame>
        <p:nvGraphicFramePr>
          <p:cNvPr id="9" name="Group 58"/>
          <p:cNvGraphicFramePr>
            <a:graphicFrameLocks/>
          </p:cNvGraphicFramePr>
          <p:nvPr>
            <p:extLst>
              <p:ext uri="{D42A27DB-BD31-4B8C-83A1-F6EECF244321}">
                <p14:modId xmlns:p14="http://schemas.microsoft.com/office/powerpoint/2010/main" val="1016991419"/>
              </p:ext>
            </p:extLst>
          </p:nvPr>
        </p:nvGraphicFramePr>
        <p:xfrm>
          <a:off x="2881291" y="71414"/>
          <a:ext cx="6286545" cy="6719490"/>
        </p:xfrm>
        <a:graphic>
          <a:graphicData uri="http://schemas.openxmlformats.org/drawingml/2006/table">
            <a:tbl>
              <a:tblPr/>
              <a:tblGrid>
                <a:gridCol w="2564249">
                  <a:extLst>
                    <a:ext uri="{9D8B030D-6E8A-4147-A177-3AD203B41FA5}">
                      <a16:colId xmlns:a16="http://schemas.microsoft.com/office/drawing/2014/main" xmlns="" val="20000"/>
                    </a:ext>
                  </a:extLst>
                </a:gridCol>
                <a:gridCol w="3722296">
                  <a:extLst>
                    <a:ext uri="{9D8B030D-6E8A-4147-A177-3AD203B41FA5}">
                      <a16:colId xmlns:a16="http://schemas.microsoft.com/office/drawing/2014/main" xmlns="" val="20001"/>
                    </a:ext>
                  </a:extLst>
                </a:gridCol>
              </a:tblGrid>
              <a:tr h="339879">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ase" latinLnBrk="0" hangingPunct="0">
                        <a:lnSpc>
                          <a:spcPct val="115000"/>
                        </a:lnSpc>
                        <a:spcBef>
                          <a:spcPct val="0"/>
                        </a:spcBef>
                        <a:spcAft>
                          <a:spcPct val="0"/>
                        </a:spcAft>
                        <a:buClrTx/>
                        <a:buSzTx/>
                        <a:buFontTx/>
                        <a:buNone/>
                        <a:tabLst>
                          <a:tab pos="1295400" algn="l"/>
                        </a:tabLst>
                      </a:pPr>
                      <a:r>
                        <a:rPr kumimoji="0" lang="tr-TR" sz="1200" b="1" i="0" u="none" strike="noStrike" cap="none" normalizeH="0" baseline="0" dirty="0">
                          <a:ln>
                            <a:noFill/>
                          </a:ln>
                          <a:solidFill>
                            <a:schemeClr val="tx1"/>
                          </a:solidFill>
                          <a:effectLst/>
                          <a:latin typeface="Arial" charset="0"/>
                          <a:cs typeface="Times New Roman" pitchFamily="18" charset="0"/>
                        </a:rPr>
                        <a:t>İDARÎ YAPTIRIM KARAR TUTANAĞI                                                                                                                                                                                             </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00"/>
                  </a:ext>
                </a:extLst>
              </a:tr>
              <a:tr h="234516">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ase" latinLnBrk="0" hangingPunct="0">
                        <a:lnSpc>
                          <a:spcPct val="115000"/>
                        </a:lnSpc>
                        <a:spcBef>
                          <a:spcPct val="0"/>
                        </a:spcBef>
                        <a:spcAft>
                          <a:spcPct val="0"/>
                        </a:spcAft>
                        <a:buClrTx/>
                        <a:buSzTx/>
                        <a:buFontTx/>
                        <a:buNone/>
                        <a:tabLst>
                          <a:tab pos="238125" algn="l"/>
                        </a:tabLst>
                      </a:pPr>
                      <a:r>
                        <a:rPr kumimoji="0" lang="tr-TR" sz="1200" b="1" i="0" u="none" strike="noStrike" cap="none" normalizeH="0" baseline="0">
                          <a:ln>
                            <a:noFill/>
                          </a:ln>
                          <a:solidFill>
                            <a:schemeClr val="tx1"/>
                          </a:solidFill>
                          <a:effectLst/>
                          <a:latin typeface="Arial" charset="0"/>
                          <a:cs typeface="Times New Roman" pitchFamily="18" charset="0"/>
                        </a:rPr>
                        <a:t>I.  KİMLİK BİLGİLERİ</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01"/>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a) T.C Kimlik No:</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12345678987</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54909">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b) Vergi Kimlik No:</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12345678987</a:t>
                      </a:r>
                      <a:endParaRPr kumimoji="0" lang="tr-TR" sz="1200" b="0" i="0" u="none" strike="noStrike" cap="none" normalizeH="0" baseline="0">
                        <a:ln>
                          <a:noFill/>
                        </a:ln>
                        <a:solidFill>
                          <a:schemeClr val="tx1"/>
                        </a:solidFill>
                        <a:effectLst/>
                        <a:latin typeface="Arial" charset="0"/>
                        <a:cs typeface="Times New Roman" pitchFamily="18" charset="0"/>
                      </a:endParaRP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c) Adı Soyadı:</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HULİSİ YEREBASMAZ</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d) Baba Adı:</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HAYRİ</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e) Doğum Tarihi ve Yeri:</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20.12.1970/  BURSA</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90314">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f) Nüfusa Kayıtlı Olduğu İl/ İlçe</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BURSA / OSMANGAZİ</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g) İkamet Adresi</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CUMHURİYET CAD. NO:18/A</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08132">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h)Ev Tel</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224 2123456</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3451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ı) Cep Tel</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05551111111</a:t>
                      </a:r>
                    </a:p>
                  </a:txBody>
                  <a:tcPr marL="34539" marR="34539" marT="0" marB="0"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34516">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ase" latinLnBrk="0" hangingPunct="0">
                        <a:lnSpc>
                          <a:spcPct val="115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cs typeface="Times New Roman" pitchFamily="18" charset="0"/>
                        </a:rPr>
                        <a:t>II. İŞLENEN KABAHAT İLE İLGİLİ BİLGİLER</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1"/>
                  </a:ext>
                </a:extLst>
              </a:tr>
              <a:tr h="469034">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228600" marR="0" lvl="0" indent="-228600" algn="l" defTabSz="914400" rtl="0" eaLnBrk="0" fontAlgn="base" latinLnBrk="0" hangingPunct="0">
                        <a:lnSpc>
                          <a:spcPct val="115000"/>
                        </a:lnSpc>
                        <a:spcBef>
                          <a:spcPct val="0"/>
                        </a:spcBef>
                        <a:spcAft>
                          <a:spcPct val="0"/>
                        </a:spcAft>
                        <a:buClrTx/>
                        <a:buSzTx/>
                        <a:buFontTx/>
                        <a:buAutoNum type="arabicPeriod"/>
                        <a:tabLst/>
                      </a:pPr>
                      <a:r>
                        <a:rPr kumimoji="0" lang="tr-TR" sz="1200" b="0" i="0" u="none" strike="noStrike" cap="none" normalizeH="0" baseline="0" dirty="0">
                          <a:ln>
                            <a:noFill/>
                          </a:ln>
                          <a:solidFill>
                            <a:schemeClr val="tx1"/>
                          </a:solidFill>
                          <a:effectLst/>
                          <a:latin typeface="Arial" charset="0"/>
                          <a:cs typeface="Times New Roman" pitchFamily="18" charset="0"/>
                        </a:rPr>
                        <a:t>Kabahat Fiili                                            : </a:t>
                      </a:r>
                      <a:r>
                        <a:rPr kumimoji="0" lang="tr-TR" sz="1200" b="0" i="0" u="none" strike="noStrike" cap="none" normalizeH="0" baseline="0" dirty="0">
                          <a:ln>
                            <a:noFill/>
                          </a:ln>
                          <a:solidFill>
                            <a:srgbClr val="FF0000"/>
                          </a:solidFill>
                          <a:effectLst/>
                          <a:latin typeface="Arial" charset="0"/>
                          <a:cs typeface="Times New Roman" pitchFamily="18" charset="0"/>
                        </a:rPr>
                        <a:t>4207 sayılı kanuna muhalefet </a:t>
                      </a:r>
                    </a:p>
                    <a:p>
                      <a:pPr marL="228600" marR="0" lvl="0" indent="-22860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                                                                     (kapalı alanda tütün</a:t>
                      </a:r>
                      <a:r>
                        <a:rPr kumimoji="0" lang="tr-TR" sz="1200" b="0" i="0" u="none" strike="noStrike" cap="none" normalizeH="0" baseline="0" dirty="0">
                          <a:ln>
                            <a:noFill/>
                          </a:ln>
                          <a:solidFill>
                            <a:schemeClr val="tx1"/>
                          </a:solidFill>
                          <a:effectLst/>
                          <a:latin typeface="Arial" charset="0"/>
                          <a:cs typeface="Times New Roman" pitchFamily="18" charset="0"/>
                        </a:rPr>
                        <a:t> </a:t>
                      </a:r>
                      <a:r>
                        <a:rPr kumimoji="0" lang="tr-TR" sz="1200" b="0" i="0" u="none" strike="noStrike" cap="none" normalizeH="0" baseline="0" dirty="0">
                          <a:ln>
                            <a:noFill/>
                          </a:ln>
                          <a:solidFill>
                            <a:srgbClr val="FF0000"/>
                          </a:solidFill>
                          <a:effectLst/>
                          <a:latin typeface="Arial" charset="0"/>
                          <a:cs typeface="Times New Roman" pitchFamily="18" charset="0"/>
                        </a:rPr>
                        <a:t>ürünü tüketimi)</a:t>
                      </a:r>
                      <a:endParaRPr kumimoji="0" lang="tr-TR" sz="1200" b="0" i="0" u="none" strike="noStrike" cap="none" normalizeH="0" baseline="0" dirty="0">
                        <a:ln>
                          <a:noFill/>
                        </a:ln>
                        <a:solidFill>
                          <a:srgbClr val="FF0000"/>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2"/>
                  </a:ext>
                </a:extLst>
              </a:tr>
              <a:tr h="234516">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2. Kabahatin İşlendiği Yer                             : </a:t>
                      </a:r>
                      <a:r>
                        <a:rPr kumimoji="0" lang="tr-TR" sz="1200" b="0" i="0" u="none" strike="noStrike" cap="none" normalizeH="0" baseline="0">
                          <a:ln>
                            <a:noFill/>
                          </a:ln>
                          <a:solidFill>
                            <a:srgbClr val="FF0000"/>
                          </a:solidFill>
                          <a:effectLst/>
                          <a:latin typeface="Arial" charset="0"/>
                          <a:cs typeface="Times New Roman" pitchFamily="18" charset="0"/>
                        </a:rPr>
                        <a:t>İdari bina koridoru</a:t>
                      </a:r>
                      <a:endParaRPr kumimoji="0" lang="tr-TR" sz="1200" b="0" i="0" u="none" strike="noStrike" cap="none" normalizeH="0" baseline="0">
                        <a:ln>
                          <a:noFill/>
                        </a:ln>
                        <a:solidFill>
                          <a:srgbClr val="FF0000"/>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3"/>
                  </a:ext>
                </a:extLst>
              </a:tr>
              <a:tr h="234516">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3. İşlendiği Tarih ve Saat                              :  </a:t>
                      </a:r>
                      <a:r>
                        <a:rPr kumimoji="0" lang="tr-TR" sz="1200" b="0" i="0" u="none" strike="noStrike" cap="none" normalizeH="0" baseline="0" dirty="0">
                          <a:ln>
                            <a:noFill/>
                          </a:ln>
                          <a:solidFill>
                            <a:srgbClr val="FF0000"/>
                          </a:solidFill>
                          <a:effectLst/>
                          <a:latin typeface="Arial" charset="0"/>
                          <a:cs typeface="Times New Roman" pitchFamily="18" charset="0"/>
                        </a:rPr>
                        <a:t>22.03.2023    15.00</a:t>
                      </a:r>
                      <a:endParaRPr kumimoji="0" lang="tr-TR" sz="1200" b="0" i="0" u="none" strike="noStrike" cap="none" normalizeH="0" baseline="0" dirty="0">
                        <a:ln>
                          <a:noFill/>
                        </a:ln>
                        <a:solidFill>
                          <a:srgbClr val="FF0000"/>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4"/>
                  </a:ext>
                </a:extLst>
              </a:tr>
              <a:tr h="469034">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4. Kabahatle İlgili Elde Edilen Deliller           :  </a:t>
                      </a:r>
                      <a:r>
                        <a:rPr kumimoji="0" lang="tr-TR" sz="1200" b="0" i="0" u="none" strike="noStrike" cap="none" normalizeH="0" baseline="0" dirty="0">
                          <a:ln>
                            <a:noFill/>
                          </a:ln>
                          <a:solidFill>
                            <a:srgbClr val="FF0000"/>
                          </a:solidFill>
                          <a:effectLst/>
                          <a:latin typeface="Arial" charset="0"/>
                          <a:cs typeface="Times New Roman" pitchFamily="18" charset="0"/>
                        </a:rPr>
                        <a:t>Tutanak / şikayette bulunan kişilerin     </a:t>
                      </a:r>
                    </a:p>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                                                            düzenlediği tutanak./ Fotoğraf / video kaydı </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5"/>
                  </a:ext>
                </a:extLst>
              </a:tr>
              <a:tr h="699231">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5. Uygulanan Yaptırımlar  İdari Para Cezasının Miktarı         :   </a:t>
                      </a:r>
                      <a:r>
                        <a:rPr kumimoji="0" lang="tr-TR" sz="1200" b="0" i="0" u="none" strike="noStrike" cap="none" normalizeH="0" baseline="0" dirty="0">
                          <a:ln>
                            <a:noFill/>
                          </a:ln>
                          <a:solidFill>
                            <a:srgbClr val="FF0000"/>
                          </a:solidFill>
                          <a:effectLst/>
                          <a:latin typeface="Arial" charset="0"/>
                          <a:cs typeface="Times New Roman" pitchFamily="18" charset="0"/>
                        </a:rPr>
                        <a:t>617.00 TL.         </a:t>
                      </a:r>
                      <a:endParaRPr kumimoji="0" lang="tr-TR" sz="1200" b="0" i="0" u="none" strike="noStrike" cap="none" normalizeH="0" baseline="0" dirty="0">
                        <a:ln>
                          <a:noFill/>
                        </a:ln>
                        <a:solidFill>
                          <a:srgbClr val="FF0000"/>
                        </a:solidFill>
                        <a:effectLst/>
                        <a:latin typeface="Calibri" pitchFamily="34" charset="0"/>
                        <a:cs typeface="Times New Roman" pitchFamily="18" charset="0"/>
                      </a:endParaRPr>
                    </a:p>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Ödeme Yapılmışsa Alınan Miktar                                           :    </a:t>
                      </a:r>
                      <a:r>
                        <a:rPr kumimoji="0" lang="tr-TR" sz="1200" b="0" i="0" u="none" strike="noStrike" cap="none" normalizeH="0" baseline="0" dirty="0">
                          <a:ln>
                            <a:noFill/>
                          </a:ln>
                          <a:solidFill>
                            <a:srgbClr val="FF3300"/>
                          </a:solidFill>
                          <a:effectLst/>
                          <a:latin typeface="Arial" charset="0"/>
                          <a:cs typeface="Times New Roman" pitchFamily="18" charset="0"/>
                        </a:rPr>
                        <a:t>---</a:t>
                      </a:r>
                      <a:endParaRPr kumimoji="0" lang="tr-TR" sz="1200" b="0" i="0" u="none" strike="noStrike" cap="none" normalizeH="0" baseline="0" dirty="0">
                        <a:ln>
                          <a:noFill/>
                        </a:ln>
                        <a:solidFill>
                          <a:srgbClr val="FF3300"/>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6"/>
                  </a:ext>
                </a:extLst>
              </a:tr>
              <a:tr h="938067">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6. Kişinin huzurunda</a:t>
                      </a:r>
                      <a:r>
                        <a:rPr kumimoji="0" lang="tr-TR" sz="1200" b="0" i="0" u="none" strike="noStrike" cap="none" normalizeH="0" baseline="0" dirty="0">
                          <a:ln>
                            <a:noFill/>
                          </a:ln>
                          <a:solidFill>
                            <a:srgbClr val="FF0000"/>
                          </a:solidFill>
                          <a:effectLst/>
                          <a:latin typeface="Arial" charset="0"/>
                          <a:cs typeface="Times New Roman" pitchFamily="18" charset="0"/>
                        </a:rPr>
                        <a:t> </a:t>
                      </a:r>
                      <a:r>
                        <a:rPr kumimoji="0" lang="tr-TR" sz="1200" b="0" i="0" u="none" strike="noStrike" cap="none" normalizeH="0" baseline="0" dirty="0">
                          <a:ln>
                            <a:noFill/>
                          </a:ln>
                          <a:solidFill>
                            <a:schemeClr val="tx1"/>
                          </a:solidFill>
                          <a:effectLst/>
                          <a:latin typeface="Arial" charset="0"/>
                          <a:cs typeface="Times New Roman" pitchFamily="18" charset="0"/>
                        </a:rPr>
                        <a:t>/ gıyabında alınan idarî yaptırım kararı gereği hazırlanan işbu tutanak yukarıda açık kimliği belirtilen şahsa ….</a:t>
                      </a:r>
                      <a:r>
                        <a:rPr kumimoji="0" lang="tr-TR" sz="1200" b="0" i="0" u="none" strike="noStrike" cap="none" normalizeH="0" baseline="0" dirty="0">
                          <a:ln>
                            <a:noFill/>
                          </a:ln>
                          <a:solidFill>
                            <a:srgbClr val="FF0000"/>
                          </a:solidFill>
                          <a:effectLst/>
                          <a:latin typeface="Arial" charset="0"/>
                          <a:cs typeface="Times New Roman" pitchFamily="18" charset="0"/>
                        </a:rPr>
                        <a:t>22</a:t>
                      </a:r>
                      <a:r>
                        <a:rPr kumimoji="0" lang="tr-TR" sz="1200" b="0" i="0" u="none" strike="noStrike" cap="none" normalizeH="0" baseline="0" dirty="0">
                          <a:ln>
                            <a:noFill/>
                          </a:ln>
                          <a:solidFill>
                            <a:schemeClr val="tx1"/>
                          </a:solidFill>
                          <a:effectLst/>
                          <a:latin typeface="Arial" charset="0"/>
                          <a:cs typeface="Times New Roman" pitchFamily="18" charset="0"/>
                        </a:rPr>
                        <a:t>../…</a:t>
                      </a:r>
                      <a:r>
                        <a:rPr kumimoji="0" lang="tr-TR" sz="1200" b="0" i="0" u="none" strike="noStrike" cap="none" normalizeH="0" baseline="0" dirty="0">
                          <a:ln>
                            <a:noFill/>
                          </a:ln>
                          <a:solidFill>
                            <a:srgbClr val="FF0000"/>
                          </a:solidFill>
                          <a:effectLst/>
                          <a:latin typeface="Arial" charset="0"/>
                          <a:cs typeface="Times New Roman" pitchFamily="18" charset="0"/>
                        </a:rPr>
                        <a:t>03 </a:t>
                      </a:r>
                      <a:r>
                        <a:rPr kumimoji="0" lang="tr-TR" sz="1200" b="0" i="0" u="none" strike="noStrike" cap="none" normalizeH="0" baseline="0" dirty="0">
                          <a:ln>
                            <a:noFill/>
                          </a:ln>
                          <a:solidFill>
                            <a:schemeClr val="tx1"/>
                          </a:solidFill>
                          <a:effectLst/>
                          <a:latin typeface="Arial" charset="0"/>
                          <a:cs typeface="Times New Roman" pitchFamily="18" charset="0"/>
                        </a:rPr>
                        <a:t>  ./</a:t>
                      </a:r>
                      <a:r>
                        <a:rPr kumimoji="0" lang="tr-TR" sz="1200" b="0" i="0" u="none" strike="noStrike" cap="none" normalizeH="0" baseline="0" dirty="0">
                          <a:ln>
                            <a:noFill/>
                          </a:ln>
                          <a:solidFill>
                            <a:srgbClr val="FF0000"/>
                          </a:solidFill>
                          <a:effectLst/>
                          <a:latin typeface="Arial" charset="0"/>
                          <a:cs typeface="Times New Roman" pitchFamily="18" charset="0"/>
                        </a:rPr>
                        <a:t>2023</a:t>
                      </a:r>
                      <a:r>
                        <a:rPr kumimoji="0" lang="tr-TR" sz="1200" b="0" i="0" u="none" strike="noStrike" cap="none" normalizeH="0" baseline="0" dirty="0">
                          <a:ln>
                            <a:noFill/>
                          </a:ln>
                          <a:solidFill>
                            <a:schemeClr val="tx1"/>
                          </a:solidFill>
                          <a:effectLst/>
                          <a:latin typeface="Arial" charset="0"/>
                          <a:cs typeface="Times New Roman" pitchFamily="18" charset="0"/>
                        </a:rPr>
                        <a:t>…  tarihinde aşağıda isimleri sıralanan kamu kurum ve kuruluşlarının yetkili görevlileri tarafından tebliğ edilmiştir.</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7"/>
                  </a:ext>
                </a:extLst>
              </a:tr>
              <a:tr h="469034">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tab pos="133350" algn="l"/>
                        </a:tabLst>
                      </a:pPr>
                      <a:r>
                        <a:rPr kumimoji="0" lang="tr-TR" sz="1200" b="0" i="0" u="none" strike="noStrike" cap="none" normalizeH="0" baseline="0" dirty="0">
                          <a:ln>
                            <a:noFill/>
                          </a:ln>
                          <a:solidFill>
                            <a:schemeClr val="tx1"/>
                          </a:solidFill>
                          <a:effectLst/>
                          <a:latin typeface="Arial" charset="0"/>
                          <a:cs typeface="Times New Roman" pitchFamily="18" charset="0"/>
                        </a:rPr>
                        <a:t>7. İdarî Yaptırım Uygulanan Şahsın İmzası  (Tebellüğ Eden)    </a:t>
                      </a:r>
                    </a:p>
                    <a:p>
                      <a:pPr marL="0" marR="0" lvl="0" indent="0" algn="l" defTabSz="914400" rtl="0" eaLnBrk="0" fontAlgn="base" latinLnBrk="0" hangingPunct="0">
                        <a:lnSpc>
                          <a:spcPct val="115000"/>
                        </a:lnSpc>
                        <a:spcBef>
                          <a:spcPct val="0"/>
                        </a:spcBef>
                        <a:spcAft>
                          <a:spcPct val="0"/>
                        </a:spcAft>
                        <a:buClrTx/>
                        <a:buSzTx/>
                        <a:buFontTx/>
                        <a:buNone/>
                        <a:tabLst>
                          <a:tab pos="133350" algn="l"/>
                        </a:tabLst>
                      </a:pPr>
                      <a:r>
                        <a:rPr kumimoji="0" lang="tr-TR" sz="1200" b="0" i="0" u="none" strike="noStrike" cap="none" normalizeH="0" baseline="0" dirty="0">
                          <a:ln>
                            <a:noFill/>
                          </a:ln>
                          <a:solidFill>
                            <a:schemeClr val="tx1"/>
                          </a:solidFill>
                          <a:effectLst/>
                          <a:latin typeface="Arial" charset="0"/>
                          <a:cs typeface="Times New Roman" pitchFamily="18" charset="0"/>
                        </a:rPr>
                        <a:t>(</a:t>
                      </a:r>
                      <a:r>
                        <a:rPr kumimoji="0" lang="tr-TR" sz="1000" b="0" i="0" u="none" strike="noStrike" cap="none" normalizeH="0" baseline="0" dirty="0">
                          <a:ln>
                            <a:noFill/>
                          </a:ln>
                          <a:solidFill>
                            <a:schemeClr val="tx1"/>
                          </a:solidFill>
                          <a:effectLst/>
                          <a:latin typeface="Arial" charset="0"/>
                          <a:cs typeface="Times New Roman" pitchFamily="18" charset="0"/>
                        </a:rPr>
                        <a:t>imzalamak istemezse</a:t>
                      </a:r>
                      <a:r>
                        <a:rPr kumimoji="0" lang="tr-TR" sz="1200" b="0" i="0" u="none" strike="noStrike" cap="none" normalizeH="0" baseline="0" dirty="0">
                          <a:ln>
                            <a:noFill/>
                          </a:ln>
                          <a:solidFill>
                            <a:srgbClr val="FF0000"/>
                          </a:solidFill>
                          <a:effectLst/>
                          <a:latin typeface="Arial" charset="0"/>
                          <a:cs typeface="Times New Roman" pitchFamily="18" charset="0"/>
                        </a:rPr>
                        <a:t> İMZADAN SAKINMIŞTIR YA DA İMZA ETMEK İSTEMEMİŞTİR)</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8"/>
                  </a:ext>
                </a:extLst>
              </a:tr>
              <a:tr h="234516">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8. İdari Yaptırım Karar Defteri Sıra Numarası: </a:t>
                      </a:r>
                      <a:r>
                        <a:rPr kumimoji="0" lang="tr-TR" sz="1200" b="0" i="0" u="none" strike="noStrike" cap="none" normalizeH="0" baseline="0" dirty="0">
                          <a:ln>
                            <a:noFill/>
                          </a:ln>
                          <a:solidFill>
                            <a:srgbClr val="FF0000"/>
                          </a:solidFill>
                          <a:effectLst/>
                          <a:latin typeface="Arial" charset="0"/>
                          <a:cs typeface="Times New Roman" pitchFamily="18" charset="0"/>
                        </a:rPr>
                        <a:t>1</a:t>
                      </a:r>
                      <a:endParaRPr kumimoji="0" lang="tr-TR" sz="1200" b="0" i="0" u="none" strike="noStrike" cap="none" normalizeH="0" baseline="0" dirty="0">
                        <a:ln>
                          <a:noFill/>
                        </a:ln>
                        <a:solidFill>
                          <a:srgbClr val="FF0000"/>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19676644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Group 2"/>
          <p:cNvGraphicFramePr>
            <a:graphicFrameLocks/>
          </p:cNvGraphicFramePr>
          <p:nvPr>
            <p:extLst>
              <p:ext uri="{D42A27DB-BD31-4B8C-83A1-F6EECF244321}">
                <p14:modId xmlns:p14="http://schemas.microsoft.com/office/powerpoint/2010/main" val="3683515952"/>
              </p:ext>
            </p:extLst>
          </p:nvPr>
        </p:nvGraphicFramePr>
        <p:xfrm>
          <a:off x="2595538" y="188913"/>
          <a:ext cx="7072362" cy="6408710"/>
        </p:xfrm>
        <a:graphic>
          <a:graphicData uri="http://schemas.openxmlformats.org/drawingml/2006/table">
            <a:tbl>
              <a:tblPr/>
              <a:tblGrid>
                <a:gridCol w="2078895">
                  <a:extLst>
                    <a:ext uri="{9D8B030D-6E8A-4147-A177-3AD203B41FA5}">
                      <a16:colId xmlns:a16="http://schemas.microsoft.com/office/drawing/2014/main" xmlns="" val="20000"/>
                    </a:ext>
                  </a:extLst>
                </a:gridCol>
                <a:gridCol w="2861727">
                  <a:extLst>
                    <a:ext uri="{9D8B030D-6E8A-4147-A177-3AD203B41FA5}">
                      <a16:colId xmlns:a16="http://schemas.microsoft.com/office/drawing/2014/main" xmlns="" val="20001"/>
                    </a:ext>
                  </a:extLst>
                </a:gridCol>
                <a:gridCol w="2131740">
                  <a:extLst>
                    <a:ext uri="{9D8B030D-6E8A-4147-A177-3AD203B41FA5}">
                      <a16:colId xmlns:a16="http://schemas.microsoft.com/office/drawing/2014/main" xmlns="" val="20002"/>
                    </a:ext>
                  </a:extLst>
                </a:gridCol>
              </a:tblGrid>
              <a:tr h="716024">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ase" latinLnBrk="0" hangingPunct="0">
                        <a:lnSpc>
                          <a:spcPct val="115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cs typeface="Times New Roman" pitchFamily="18" charset="0"/>
                        </a:rPr>
                        <a:t>III. İDARÎ YAPTIRIM KARARINI UYGULAYAN KAMU KURUM VE KURULUŞU GÖREVLİLERİ</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20147">
                <a:tc grid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                                              Görevli:1</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90805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Görevli : 2</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5702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1. Adı Soyadı  </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 Melek  KUZU</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Hayati DEMİR</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477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2. Unvanı  </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Müdür Yardımcısı</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Memur</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7477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3. Birimi</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rgbClr val="FF0000"/>
                          </a:solidFill>
                          <a:effectLst/>
                          <a:latin typeface="Arial" charset="0"/>
                          <a:cs typeface="Times New Roman" pitchFamily="18" charset="0"/>
                        </a:rPr>
                        <a:t>Bölge Çalışma Müdürlüğü</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rgbClr val="FF0000"/>
                          </a:solidFill>
                          <a:effectLst/>
                          <a:latin typeface="Arial" charset="0"/>
                          <a:cs typeface="Times New Roman" pitchFamily="18" charset="0"/>
                        </a:rPr>
                        <a:t>Bölge Çalışma Müdürlüğü</a:t>
                      </a: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5702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4. İmza</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endParaRPr kumimoji="0" lang="tr-TR" sz="1200" b="0" i="0" u="none" strike="noStrike" cap="none" normalizeH="0" baseline="0">
                        <a:ln>
                          <a:noFill/>
                        </a:ln>
                        <a:solidFill>
                          <a:srgbClr val="FF0000"/>
                        </a:solidFill>
                        <a:effectLst/>
                        <a:latin typeface="Arial"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endParaRPr kumimoji="0" lang="tr-TR" sz="1200" b="0" i="0" u="none" strike="noStrike" cap="none" normalizeH="0" baseline="0">
                        <a:ln>
                          <a:noFill/>
                        </a:ln>
                        <a:solidFill>
                          <a:srgbClr val="FF0000"/>
                        </a:solidFill>
                        <a:effectLst/>
                        <a:latin typeface="Arial"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57026">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YASAL UYARILAR:</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6"/>
                  </a:ext>
                </a:extLst>
              </a:tr>
              <a:tr h="1303833">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endParaRPr kumimoji="0" lang="tr-TR" sz="1200" b="0" i="0" u="none" strike="noStrike" cap="none" normalizeH="0" baseline="0" dirty="0">
                        <a:ln>
                          <a:noFill/>
                        </a:ln>
                        <a:solidFill>
                          <a:schemeClr val="tx1"/>
                        </a:solidFill>
                        <a:effectLst/>
                        <a:latin typeface="Arial" charset="0"/>
                        <a:cs typeface="Times New Roman" pitchFamily="18" charset="0"/>
                      </a:endParaRPr>
                    </a:p>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1-İşbu idari yaptırım tutanağına karşı, kararın şahsınıza tebliğ edildiği tarihten itibaren en geç 15 gün içerisinde Sulh Ceza Mahkemesine bizzat veya yasal temsilciniz ya da avukatınız aracılığıyla başvurulabilirsiniz. Bu süre içerisinde başvuru yapılmaması halinde idari yaptırım kararı kesinleşir.</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7"/>
                  </a:ext>
                </a:extLst>
              </a:tr>
              <a:tr h="716024">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Times New Roman" pitchFamily="18" charset="0"/>
                        </a:rPr>
                        <a:t>2-İdari Para Cezasını kanun yoluna başvurmadan öderseniz cezanın 3/4'ü tahsil edilir. Peşin ödeme, kişinin bu karara karşı kanun yoluna başvurmasını etkilemez.</a:t>
                      </a:r>
                      <a:endParaRPr kumimoji="0" lang="tr-TR" sz="1200" b="0" i="0" u="none" strike="noStrike" cap="none" normalizeH="0" baseline="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8"/>
                  </a:ext>
                </a:extLst>
              </a:tr>
              <a:tr h="716024">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3-Kişinin imzadan kaçınması veya tutanağın gıyapta düzenlenmesi halinde bu durum tutanağın II.7 </a:t>
                      </a:r>
                      <a:r>
                        <a:rPr kumimoji="0" lang="tr-TR" sz="1200" b="0" i="0" u="none" strike="noStrike" cap="none" normalizeH="0" baseline="0" dirty="0" err="1">
                          <a:ln>
                            <a:noFill/>
                          </a:ln>
                          <a:solidFill>
                            <a:schemeClr val="tx1"/>
                          </a:solidFill>
                          <a:effectLst/>
                          <a:latin typeface="Arial" charset="0"/>
                          <a:cs typeface="Times New Roman" pitchFamily="18" charset="0"/>
                        </a:rPr>
                        <a:t>nolu</a:t>
                      </a:r>
                      <a:r>
                        <a:rPr kumimoji="0" lang="tr-TR" sz="1200" b="0" i="0" u="none" strike="noStrike" cap="none" normalizeH="0" baseline="0" dirty="0">
                          <a:ln>
                            <a:noFill/>
                          </a:ln>
                          <a:solidFill>
                            <a:schemeClr val="tx1"/>
                          </a:solidFill>
                          <a:effectLst/>
                          <a:latin typeface="Arial" charset="0"/>
                          <a:cs typeface="Times New Roman" pitchFamily="18" charset="0"/>
                        </a:rPr>
                        <a:t> bölümünde belirtilir.</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9"/>
                  </a:ext>
                </a:extLst>
              </a:tr>
              <a:tr h="716024">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charset="0"/>
                          <a:cs typeface="Times New Roman" pitchFamily="18" charset="0"/>
                        </a:rPr>
                        <a:t>4-İdari para cezasının kesinleşmesini takiben ödeme 6183 sayılı Amme Alacakları Kanunu gereğince Vergi Dairesince takip edilecektir. </a:t>
                      </a:r>
                      <a:endParaRPr kumimoji="0" lang="tr-TR" sz="1200" b="0" i="0" u="none" strike="noStrike" cap="none" normalizeH="0" baseline="0" dirty="0">
                        <a:ln>
                          <a:noFill/>
                        </a:ln>
                        <a:solidFill>
                          <a:schemeClr val="tx1"/>
                        </a:solidFill>
                        <a:effectLst/>
                        <a:latin typeface="Calibri" pitchFamily="34" charset="0"/>
                        <a:cs typeface="Times New Roman" pitchFamily="18" charset="0"/>
                      </a:endParaRPr>
                    </a:p>
                  </a:txBody>
                  <a:tcPr marL="34539" marR="3453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0"/>
                  </a:ext>
                </a:extLst>
              </a:tr>
            </a:tbl>
          </a:graphicData>
        </a:graphic>
      </p:graphicFrame>
      <p:sp>
        <p:nvSpPr>
          <p:cNvPr id="3" name="2 Slayt Numarası Yer Tutucusu"/>
          <p:cNvSpPr>
            <a:spLocks noGrp="1"/>
          </p:cNvSpPr>
          <p:nvPr>
            <p:ph type="sldNum" sz="quarter" idx="12"/>
          </p:nvPr>
        </p:nvSpPr>
        <p:spPr/>
        <p:txBody>
          <a:bodyPr/>
          <a:lstStyle/>
          <a:p>
            <a:fld id="{F527398A-52B5-42D4-9C04-548D09E19088}" type="slidenum">
              <a:rPr lang="tr-TR" smtClean="0"/>
              <a:pPr/>
              <a:t>14</a:t>
            </a:fld>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Group 2"/>
          <p:cNvGraphicFramePr>
            <a:graphicFrameLocks/>
          </p:cNvGraphicFramePr>
          <p:nvPr>
            <p:extLst>
              <p:ext uri="{D42A27DB-BD31-4B8C-83A1-F6EECF244321}">
                <p14:modId xmlns:p14="http://schemas.microsoft.com/office/powerpoint/2010/main" val="4080616664"/>
              </p:ext>
            </p:extLst>
          </p:nvPr>
        </p:nvGraphicFramePr>
        <p:xfrm>
          <a:off x="551384" y="548679"/>
          <a:ext cx="11031015" cy="6120830"/>
        </p:xfrm>
        <a:graphic>
          <a:graphicData uri="http://schemas.openxmlformats.org/drawingml/2006/table">
            <a:tbl>
              <a:tblPr/>
              <a:tblGrid>
                <a:gridCol w="1185151">
                  <a:extLst>
                    <a:ext uri="{9D8B030D-6E8A-4147-A177-3AD203B41FA5}">
                      <a16:colId xmlns:a16="http://schemas.microsoft.com/office/drawing/2014/main" xmlns="" val="20000"/>
                    </a:ext>
                  </a:extLst>
                </a:gridCol>
                <a:gridCol w="1172996">
                  <a:extLst>
                    <a:ext uri="{9D8B030D-6E8A-4147-A177-3AD203B41FA5}">
                      <a16:colId xmlns:a16="http://schemas.microsoft.com/office/drawing/2014/main" xmlns="" val="20001"/>
                    </a:ext>
                  </a:extLst>
                </a:gridCol>
                <a:gridCol w="1075751">
                  <a:extLst>
                    <a:ext uri="{9D8B030D-6E8A-4147-A177-3AD203B41FA5}">
                      <a16:colId xmlns:a16="http://schemas.microsoft.com/office/drawing/2014/main" xmlns="" val="20002"/>
                    </a:ext>
                  </a:extLst>
                </a:gridCol>
                <a:gridCol w="1124375">
                  <a:extLst>
                    <a:ext uri="{9D8B030D-6E8A-4147-A177-3AD203B41FA5}">
                      <a16:colId xmlns:a16="http://schemas.microsoft.com/office/drawing/2014/main" xmlns="" val="20003"/>
                    </a:ext>
                  </a:extLst>
                </a:gridCol>
                <a:gridCol w="1367480">
                  <a:extLst>
                    <a:ext uri="{9D8B030D-6E8A-4147-A177-3AD203B41FA5}">
                      <a16:colId xmlns:a16="http://schemas.microsoft.com/office/drawing/2014/main" xmlns="" val="20004"/>
                    </a:ext>
                  </a:extLst>
                </a:gridCol>
                <a:gridCol w="1276315">
                  <a:extLst>
                    <a:ext uri="{9D8B030D-6E8A-4147-A177-3AD203B41FA5}">
                      <a16:colId xmlns:a16="http://schemas.microsoft.com/office/drawing/2014/main" xmlns="" val="20005"/>
                    </a:ext>
                  </a:extLst>
                </a:gridCol>
                <a:gridCol w="1458646">
                  <a:extLst>
                    <a:ext uri="{9D8B030D-6E8A-4147-A177-3AD203B41FA5}">
                      <a16:colId xmlns:a16="http://schemas.microsoft.com/office/drawing/2014/main" xmlns="" val="20006"/>
                    </a:ext>
                  </a:extLst>
                </a:gridCol>
                <a:gridCol w="1102089">
                  <a:extLst>
                    <a:ext uri="{9D8B030D-6E8A-4147-A177-3AD203B41FA5}">
                      <a16:colId xmlns:a16="http://schemas.microsoft.com/office/drawing/2014/main" xmlns="" val="20007"/>
                    </a:ext>
                  </a:extLst>
                </a:gridCol>
                <a:gridCol w="1268212">
                  <a:extLst>
                    <a:ext uri="{9D8B030D-6E8A-4147-A177-3AD203B41FA5}">
                      <a16:colId xmlns:a16="http://schemas.microsoft.com/office/drawing/2014/main" xmlns="" val="20008"/>
                    </a:ext>
                  </a:extLst>
                </a:gridCol>
              </a:tblGrid>
              <a:tr h="358596">
                <a:tc gridSpan="9">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nn-NO" sz="1400" b="1" i="0" u="none" strike="noStrike" cap="none" normalizeH="0" baseline="0" dirty="0">
                          <a:ln>
                            <a:noFill/>
                          </a:ln>
                          <a:solidFill>
                            <a:srgbClr val="000000"/>
                          </a:solidFill>
                          <a:effectLst/>
                          <a:latin typeface="Calibri" pitchFamily="34" charset="0"/>
                          <a:cs typeface="Arial" charset="0"/>
                        </a:rPr>
                        <a:t>EK-2 İDARİ YAPTIRIM KARAR DEFTERİ</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316082">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SIRA NUMARASI</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KABAHATİN</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 KABAHATİ İŞLEYENİN</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rowSpan="2">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300" b="0" i="0" u="none" strike="noStrike" cap="none" normalizeH="0" baseline="0" dirty="0">
                          <a:ln>
                            <a:noFill/>
                          </a:ln>
                          <a:solidFill>
                            <a:srgbClr val="000000"/>
                          </a:solidFill>
                          <a:effectLst/>
                          <a:latin typeface="Arial" charset="0"/>
                          <a:cs typeface="Arial" charset="0"/>
                        </a:rPr>
                        <a:t>İDARİ YAPTIRIM KARARININ TEBLİĞİ/ TEFHİM TARİHİ</a:t>
                      </a:r>
                    </a:p>
                  </a:txBody>
                  <a:tcPr marL="6321" marR="6321" marT="632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UYGULANAN İDARİ YAPTIRIM (İDARİ YAPTIRIM CEZASI )</a:t>
                      </a:r>
                    </a:p>
                  </a:txBody>
                  <a:tcPr marL="6321" marR="6321" marT="632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81367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Arial"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Arial" charset="0"/>
                          <a:cs typeface="Arial" charset="0"/>
                        </a:rPr>
                        <a:t> Türü/Fiili</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Arial" charset="0"/>
                          <a:cs typeface="Arial" charset="0"/>
                        </a:rPr>
                        <a:t> Yeri</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Tarihi ve Saati</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Adı ve Soyadı</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T.C Kimlik No</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İş veya İkamet adresi ve telefonları</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charset="0"/>
                          <a:cs typeface="Arial" charset="0"/>
                        </a:rPr>
                        <a:t> </a:t>
                      </a:r>
                    </a:p>
                  </a:txBody>
                  <a:tcPr marL="6321" marR="6321" marT="6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79544">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1</a:t>
                      </a:r>
                    </a:p>
                  </a:txBody>
                  <a:tcPr marL="6321" marR="6321" marT="6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Arial" charset="0"/>
                          <a:cs typeface="Times New Roman" pitchFamily="18" charset="0"/>
                        </a:rPr>
                        <a:t>Kapalı alanda tütün</a:t>
                      </a:r>
                      <a:r>
                        <a:rPr kumimoji="0" lang="tr-TR" sz="1400" b="0" i="0" u="none" strike="noStrike" cap="none" normalizeH="0" baseline="0" dirty="0">
                          <a:ln>
                            <a:noFill/>
                          </a:ln>
                          <a:solidFill>
                            <a:schemeClr val="tx1"/>
                          </a:solidFill>
                          <a:effectLst/>
                          <a:latin typeface="Arial" charset="0"/>
                          <a:cs typeface="Times New Roman" pitchFamily="18" charset="0"/>
                        </a:rPr>
                        <a:t> </a:t>
                      </a:r>
                      <a:r>
                        <a:rPr kumimoji="0" lang="tr-TR" sz="1400" b="0" i="0" u="none" strike="noStrike" cap="none" normalizeH="0" baseline="0" dirty="0">
                          <a:ln>
                            <a:noFill/>
                          </a:ln>
                          <a:solidFill>
                            <a:srgbClr val="FF0000"/>
                          </a:solidFill>
                          <a:effectLst/>
                          <a:latin typeface="Arial" charset="0"/>
                          <a:cs typeface="Times New Roman" pitchFamily="18" charset="0"/>
                        </a:rPr>
                        <a:t>ürünü tüketimi</a:t>
                      </a:r>
                      <a:endParaRPr kumimoji="0" lang="tr-TR" sz="1400" b="0" i="0" u="none" strike="noStrike" cap="none" normalizeH="0" baseline="0" dirty="0">
                        <a:ln>
                          <a:noFill/>
                        </a:ln>
                        <a:solidFill>
                          <a:srgbClr val="FF0000"/>
                        </a:solidFill>
                        <a:effectLst/>
                        <a:latin typeface="Times New Roman" pitchFamily="18" charset="0"/>
                        <a:cs typeface="Times New Roman" pitchFamily="18" charset="0"/>
                      </a:endParaRP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İdari Bina Koridoru</a:t>
                      </a:r>
                    </a:p>
                    <a:p>
                      <a:pPr marL="0" marR="0" lvl="0" indent="0" algn="l" defTabSz="914400" rtl="0" eaLnBrk="0" fontAlgn="b" latinLnBrk="0" hangingPunct="0">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FF0000"/>
                        </a:solidFill>
                        <a:effectLst/>
                        <a:latin typeface="Times New Roman" pitchFamily="18" charset="0"/>
                        <a:cs typeface="Times New Roman" pitchFamily="18" charset="0"/>
                      </a:endParaRP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22.03.2023        15.00</a:t>
                      </a:r>
                    </a:p>
                  </a:txBody>
                  <a:tcPr marL="6321" marR="6321" marT="6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HULUSİ YEREBASMAZ</a:t>
                      </a:r>
                    </a:p>
                    <a:p>
                      <a:pPr marL="0" marR="0" lvl="0" indent="0" algn="ctr" defTabSz="914400" rtl="0" eaLnBrk="0" fontAlgn="b" latinLnBrk="0" hangingPunct="0">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FF0000"/>
                        </a:solidFill>
                        <a:effectLst/>
                        <a:latin typeface="Times New Roman" pitchFamily="18" charset="0"/>
                        <a:cs typeface="Times New Roman" pitchFamily="18" charset="0"/>
                      </a:endParaRP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12345678987</a:t>
                      </a:r>
                    </a:p>
                    <a:p>
                      <a:pPr marL="0" marR="0" lvl="0" indent="0" algn="ctr" defTabSz="914400" rtl="0" eaLnBrk="0" fontAlgn="b" latinLnBrk="0" hangingPunct="0">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FF0000"/>
                        </a:solidFill>
                        <a:effectLst/>
                        <a:latin typeface="Times New Roman" pitchFamily="18" charset="0"/>
                        <a:cs typeface="Times New Roman" pitchFamily="18" charset="0"/>
                      </a:endParaRP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CUMHURİYET CAD. NO:18/A</a:t>
                      </a:r>
                    </a:p>
                    <a:p>
                      <a:pPr marL="0" marR="0" lvl="0" indent="0" algn="l" defTabSz="914400" rtl="0" eaLnBrk="0" fontAlgn="base" latinLnBrk="0" hangingPunct="0">
                        <a:lnSpc>
                          <a:spcPct val="115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02241234567</a:t>
                      </a:r>
                    </a:p>
                  </a:txBody>
                  <a:tcPr marL="39654" marR="39654"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a:t>
                      </a:r>
                      <a:r>
                        <a:rPr kumimoji="0" lang="tr-TR" sz="14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22.03.2023</a:t>
                      </a:r>
                      <a:endParaRPr kumimoji="0" lang="tr-TR" sz="1400" b="0" i="0" u="none" strike="noStrike" cap="none" normalizeH="0" baseline="0" dirty="0">
                        <a:ln>
                          <a:noFill/>
                        </a:ln>
                        <a:solidFill>
                          <a:srgbClr val="FF0000"/>
                        </a:solidFill>
                        <a:effectLst/>
                        <a:latin typeface="Times New Roman" pitchFamily="18" charset="0"/>
                        <a:cs typeface="Times New Roman" pitchFamily="18" charset="0"/>
                      </a:endParaRPr>
                    </a:p>
                  </a:txBody>
                  <a:tcPr marL="6321" marR="6321" marT="6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Times New Roman" pitchFamily="18" charset="0"/>
                          <a:cs typeface="Times New Roman" pitchFamily="18" charset="0"/>
                        </a:rPr>
                        <a:t> 617.00 TL.</a:t>
                      </a:r>
                    </a:p>
                  </a:txBody>
                  <a:tcPr marL="6321" marR="6321" marT="6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51010">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400" b="0" i="0" u="none" strike="noStrike" cap="none" normalizeH="0" baseline="0" dirty="0">
                        <a:ln>
                          <a:noFill/>
                        </a:ln>
                        <a:solidFill>
                          <a:srgbClr val="FF0000"/>
                        </a:solidFill>
                        <a:effectLst/>
                        <a:latin typeface="Calibri" pitchFamily="34" charset="0"/>
                        <a:cs typeface="Arial" charset="0"/>
                      </a:endParaRP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endParaRPr kumimoji="0" lang="tr-TR" sz="1400" b="0" i="0" u="none" strike="noStrike" cap="none" normalizeH="0" baseline="0">
                        <a:ln>
                          <a:noFill/>
                        </a:ln>
                        <a:solidFill>
                          <a:srgbClr val="FF0000"/>
                        </a:solidFill>
                        <a:effectLst/>
                        <a:latin typeface="Arial" charset="0"/>
                        <a:cs typeface="Times New Roman" pitchFamily="18" charset="0"/>
                      </a:endParaRPr>
                    </a:p>
                  </a:txBody>
                  <a:tcPr marL="39654" marR="39654"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51010">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ase" latinLnBrk="0" hangingPunct="0">
                        <a:lnSpc>
                          <a:spcPct val="115000"/>
                        </a:lnSpc>
                        <a:spcBef>
                          <a:spcPct val="0"/>
                        </a:spcBef>
                        <a:spcAft>
                          <a:spcPct val="0"/>
                        </a:spcAft>
                        <a:buClrTx/>
                        <a:buSzTx/>
                        <a:buFontTx/>
                        <a:buNone/>
                        <a:tabLst/>
                      </a:pPr>
                      <a:endParaRPr kumimoji="0" lang="tr-TR" sz="1400" b="0" i="0" u="none" strike="noStrike" cap="none" normalizeH="0" baseline="0">
                        <a:ln>
                          <a:noFill/>
                        </a:ln>
                        <a:solidFill>
                          <a:srgbClr val="FF0000"/>
                        </a:solidFill>
                        <a:effectLst/>
                        <a:latin typeface="Arial" charset="0"/>
                        <a:cs typeface="Times New Roman" pitchFamily="18" charset="0"/>
                      </a:endParaRPr>
                    </a:p>
                  </a:txBody>
                  <a:tcPr marL="39654" marR="39654"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FF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24736">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6"/>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7"/>
                  </a:ext>
                </a:extLst>
              </a:tr>
              <a:tr h="168848">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6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Perpetua"/>
                        </a:defRPr>
                      </a:lvl1pPr>
                      <a:lvl2pPr marL="457200" algn="l" rtl="0" eaLnBrk="1" latinLnBrk="0" hangingPunct="1">
                        <a:defRPr kumimoji="0" kern="1200">
                          <a:solidFill>
                            <a:schemeClr val="tx1"/>
                          </a:solidFill>
                          <a:latin typeface="Perpetua"/>
                        </a:defRPr>
                      </a:lvl2pPr>
                      <a:lvl3pPr marL="914400" algn="l" rtl="0" eaLnBrk="1" latinLnBrk="0" hangingPunct="1">
                        <a:defRPr kumimoji="0" kern="1200">
                          <a:solidFill>
                            <a:schemeClr val="tx1"/>
                          </a:solidFill>
                          <a:latin typeface="Perpetua"/>
                        </a:defRPr>
                      </a:lvl3pPr>
                      <a:lvl4pPr marL="1371600" algn="l" rtl="0" eaLnBrk="1" latinLnBrk="0" hangingPunct="1">
                        <a:defRPr kumimoji="0" kern="1200">
                          <a:solidFill>
                            <a:schemeClr val="tx1"/>
                          </a:solidFill>
                          <a:latin typeface="Perpetua"/>
                        </a:defRPr>
                      </a:lvl4pPr>
                      <a:lvl5pPr marL="1828800" algn="l" rtl="0" eaLnBrk="1" latinLnBrk="0" hangingPunct="1">
                        <a:defRPr kumimoji="0" kern="1200">
                          <a:solidFill>
                            <a:schemeClr val="tx1"/>
                          </a:solidFill>
                          <a:latin typeface="Perpetua"/>
                        </a:defRPr>
                      </a:lvl5pPr>
                      <a:lvl6pPr marL="2286000" algn="l" rtl="0" eaLnBrk="1" latinLnBrk="0" hangingPunct="1">
                        <a:defRPr kumimoji="0" kern="1200">
                          <a:solidFill>
                            <a:schemeClr val="tx1"/>
                          </a:solidFill>
                          <a:latin typeface="Perpetua"/>
                        </a:defRPr>
                      </a:lvl6pPr>
                      <a:lvl7pPr marL="2743200" algn="l" rtl="0" eaLnBrk="1" latinLnBrk="0" hangingPunct="1">
                        <a:defRPr kumimoji="0" kern="1200">
                          <a:solidFill>
                            <a:schemeClr val="tx1"/>
                          </a:solidFill>
                          <a:latin typeface="Perpetua"/>
                        </a:defRPr>
                      </a:lvl7pPr>
                      <a:lvl8pPr marL="3200400" algn="l" rtl="0" eaLnBrk="1" latinLnBrk="0" hangingPunct="1">
                        <a:defRPr kumimoji="0" kern="1200">
                          <a:solidFill>
                            <a:schemeClr val="tx1"/>
                          </a:solidFill>
                          <a:latin typeface="Perpetua"/>
                        </a:defRPr>
                      </a:lvl8pPr>
                      <a:lvl9pPr marL="3657600" algn="l" rtl="0" eaLnBrk="1" latinLnBrk="0" hangingPunct="1">
                        <a:defRPr kumimoji="0" kern="1200">
                          <a:solidFill>
                            <a:schemeClr val="tx1"/>
                          </a:solidFill>
                          <a:latin typeface="Perpetua"/>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700" b="0" i="0" u="none" strike="noStrike" cap="none" normalizeH="0" baseline="0" dirty="0">
                          <a:ln>
                            <a:noFill/>
                          </a:ln>
                          <a:solidFill>
                            <a:srgbClr val="000000"/>
                          </a:solidFill>
                          <a:effectLst/>
                          <a:latin typeface="Calibri" pitchFamily="34" charset="0"/>
                          <a:cs typeface="Arial" charset="0"/>
                        </a:rPr>
                        <a:t> </a:t>
                      </a:r>
                    </a:p>
                  </a:txBody>
                  <a:tcPr marL="6321" marR="6321" marT="632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8"/>
                  </a:ext>
                </a:extLst>
              </a:tr>
            </a:tbl>
          </a:graphicData>
        </a:graphic>
      </p:graphicFrame>
      <p:sp>
        <p:nvSpPr>
          <p:cNvPr id="4" name="3 Slayt Numarası Yer Tutucusu"/>
          <p:cNvSpPr>
            <a:spLocks noGrp="1"/>
          </p:cNvSpPr>
          <p:nvPr>
            <p:ph type="sldNum" sz="quarter" idx="12"/>
          </p:nvPr>
        </p:nvSpPr>
        <p:spPr/>
        <p:txBody>
          <a:bodyPr/>
          <a:lstStyle/>
          <a:p>
            <a:fld id="{F527398A-52B5-42D4-9C04-548D09E19088}" type="slidenum">
              <a:rPr lang="tr-TR" smtClean="0"/>
              <a:pPr/>
              <a:t>15</a:t>
            </a:fld>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1384" y="2403500"/>
            <a:ext cx="11031016" cy="3257747"/>
          </a:xfrm>
        </p:spPr>
        <p:txBody>
          <a:bodyPr>
            <a:noAutofit/>
          </a:bodyPr>
          <a:lstStyle/>
          <a:p>
            <a:pPr algn="just">
              <a:buFont typeface="Wingdings" panose="05000000000000000000" pitchFamily="2" charset="2"/>
              <a:buChar char="§"/>
            </a:pPr>
            <a:r>
              <a:rPr lang="tr-TR" dirty="0">
                <a:latin typeface="Times New Roman" pitchFamily="18" charset="0"/>
                <a:cs typeface="Times New Roman" pitchFamily="18" charset="0"/>
              </a:rPr>
              <a:t>İdarî yaptırım karar tutanağı üç nüsha  düzenlenir.  yetkili </a:t>
            </a:r>
            <a:r>
              <a:rPr lang="tr-TR" b="1" dirty="0">
                <a:latin typeface="Times New Roman" pitchFamily="18" charset="0"/>
                <a:cs typeface="Times New Roman" pitchFamily="18" charset="0"/>
              </a:rPr>
              <a:t>en az iki</a:t>
            </a:r>
            <a:r>
              <a:rPr lang="tr-TR" dirty="0">
                <a:latin typeface="Times New Roman" pitchFamily="18" charset="0"/>
                <a:cs typeface="Times New Roman" pitchFamily="18" charset="0"/>
              </a:rPr>
              <a:t> görevli tarafından imzalanır.</a:t>
            </a:r>
          </a:p>
          <a:p>
            <a:pPr marL="533400" indent="-533400" algn="just">
              <a:buNone/>
            </a:pPr>
            <a:r>
              <a:rPr lang="tr-TR" dirty="0">
                <a:latin typeface="Times New Roman" pitchFamily="18" charset="0"/>
                <a:cs typeface="Times New Roman" pitchFamily="18" charset="0"/>
              </a:rPr>
              <a:t> </a:t>
            </a:r>
          </a:p>
          <a:p>
            <a:pPr algn="just">
              <a:buFont typeface="Wingdings" panose="05000000000000000000" pitchFamily="2" charset="2"/>
              <a:buChar char="§"/>
            </a:pPr>
            <a:r>
              <a:rPr lang="tr-TR" dirty="0">
                <a:latin typeface="Times New Roman" pitchFamily="18" charset="0"/>
                <a:cs typeface="Times New Roman" pitchFamily="18" charset="0"/>
              </a:rPr>
              <a:t>Yapılan işlem, </a:t>
            </a:r>
            <a:r>
              <a:rPr lang="tr-TR" b="1" dirty="0">
                <a:latin typeface="Times New Roman" pitchFamily="18" charset="0"/>
                <a:cs typeface="Times New Roman" pitchFamily="18" charset="0"/>
              </a:rPr>
              <a:t>“İdari Yaptırım Karar Defteri”</a:t>
            </a:r>
            <a:r>
              <a:rPr lang="tr-TR" dirty="0">
                <a:latin typeface="Times New Roman" pitchFamily="18" charset="0"/>
                <a:cs typeface="Times New Roman" pitchFamily="18" charset="0"/>
              </a:rPr>
              <a:t>ne kayıt edilir. Tutanağın ilgili bölümüne idarî yaptırım karar defterinin sıra numarası yazılır</a:t>
            </a:r>
          </a:p>
          <a:p>
            <a:pPr marL="533400" indent="-533400" algn="just">
              <a:buFont typeface="Wingdings" pitchFamily="2" charset="2"/>
              <a:buChar char="ü"/>
            </a:pPr>
            <a:endParaRPr lang="tr-TR" dirty="0">
              <a:latin typeface="Times New Roman" pitchFamily="18" charset="0"/>
              <a:cs typeface="Times New Roman" pitchFamily="18" charset="0"/>
            </a:endParaRPr>
          </a:p>
          <a:p>
            <a:pPr marL="533400" indent="-533400" algn="just">
              <a:buNone/>
            </a:pPr>
            <a:r>
              <a:rPr lang="tr-TR" dirty="0">
                <a:latin typeface="Times New Roman" pitchFamily="18" charset="0"/>
                <a:cs typeface="Times New Roman" pitchFamily="18" charset="0"/>
              </a:rPr>
              <a:t>		</a:t>
            </a:r>
            <a:endParaRPr lang="tr-TR" dirty="0"/>
          </a:p>
        </p:txBody>
      </p:sp>
      <p:sp>
        <p:nvSpPr>
          <p:cNvPr id="7" name="6 Slayt Numarası Yer Tutucusu"/>
          <p:cNvSpPr>
            <a:spLocks noGrp="1"/>
          </p:cNvSpPr>
          <p:nvPr>
            <p:ph type="sldNum" sz="quarter" idx="12"/>
          </p:nvPr>
        </p:nvSpPr>
        <p:spPr/>
        <p:txBody>
          <a:bodyPr/>
          <a:lstStyle/>
          <a:p>
            <a:fld id="{F527398A-52B5-42D4-9C04-548D09E19088}" type="slidenum">
              <a:rPr lang="tr-TR" smtClean="0"/>
              <a:pPr/>
              <a:t>16</a:t>
            </a:fld>
            <a:endParaRPr lang="tr-TR" dirty="0"/>
          </a:p>
        </p:txBody>
      </p:sp>
      <p:sp>
        <p:nvSpPr>
          <p:cNvPr id="8"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5954" name="1 Başlık"/>
          <p:cNvSpPr txBox="1">
            <a:spLocks/>
          </p:cNvSpPr>
          <p:nvPr/>
        </p:nvSpPr>
        <p:spPr bwMode="auto">
          <a:xfrm>
            <a:off x="2100266" y="2060582"/>
            <a:ext cx="70913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fontAlgn="base" hangingPunct="1">
              <a:spcBef>
                <a:spcPct val="0"/>
              </a:spcBef>
              <a:spcAft>
                <a:spcPct val="0"/>
              </a:spcAft>
            </a:pPr>
            <a:r>
              <a:rPr lang="tr-TR" sz="2400" dirty="0">
                <a:solidFill>
                  <a:srgbClr val="000000"/>
                </a:solidFill>
                <a:latin typeface="Calibri" pitchFamily="34" charset="0"/>
              </a:rPr>
              <a:t/>
            </a:r>
            <a:br>
              <a:rPr lang="tr-TR" sz="2400" dirty="0">
                <a:solidFill>
                  <a:srgbClr val="000000"/>
                </a:solidFill>
                <a:latin typeface="Calibri" pitchFamily="34" charset="0"/>
              </a:rPr>
            </a:br>
            <a:endParaRPr lang="tr-TR" sz="2400" b="0" dirty="0">
              <a:solidFill>
                <a:srgbClr val="000000"/>
              </a:solidFill>
              <a:latin typeface="Calibri" pitchFamily="34" charset="0"/>
            </a:endParaRPr>
          </a:p>
        </p:txBody>
      </p:sp>
      <p:sp>
        <p:nvSpPr>
          <p:cNvPr id="9" name="8 İçerik Yer Tutucusu"/>
          <p:cNvSpPr>
            <a:spLocks noGrp="1"/>
          </p:cNvSpPr>
          <p:nvPr>
            <p:ph idx="1"/>
          </p:nvPr>
        </p:nvSpPr>
        <p:spPr>
          <a:xfrm>
            <a:off x="551384" y="1643050"/>
            <a:ext cx="11031016" cy="5000636"/>
          </a:xfrm>
        </p:spPr>
        <p:txBody>
          <a:bodyPr>
            <a:normAutofit fontScale="92500" lnSpcReduction="20000"/>
          </a:bodyPr>
          <a:lstStyle/>
          <a:p>
            <a:pPr marL="533400" indent="-533400" algn="just">
              <a:lnSpc>
                <a:spcPct val="90000"/>
              </a:lnSpc>
              <a:buNone/>
              <a:defRPr/>
            </a:pPr>
            <a:r>
              <a:rPr lang="tr-TR" b="1" dirty="0">
                <a:latin typeface="Times New Roman" panose="02020603050405020304" pitchFamily="18" charset="0"/>
                <a:cs typeface="Times New Roman" pitchFamily="18" charset="0"/>
              </a:rPr>
              <a:t>Kararın uygulandığı kişiye; </a:t>
            </a:r>
          </a:p>
          <a:p>
            <a:pPr marL="933450" lvl="1" indent="-533400" algn="just">
              <a:lnSpc>
                <a:spcPct val="90000"/>
              </a:lnSpc>
              <a:buFont typeface="Wingdings" pitchFamily="2" charset="2"/>
              <a:buChar char="§"/>
              <a:defRPr/>
            </a:pPr>
            <a:r>
              <a:rPr lang="tr-TR" dirty="0">
                <a:latin typeface="Times New Roman" pitchFamily="18" charset="0"/>
                <a:cs typeface="Times New Roman" pitchFamily="18" charset="0"/>
              </a:rPr>
              <a:t>Kararın tebliği tarihinden itibaren idari para cezasını </a:t>
            </a:r>
            <a:r>
              <a:rPr lang="tr-TR" b="1" dirty="0">
                <a:solidFill>
                  <a:srgbClr val="C00000"/>
                </a:solidFill>
                <a:latin typeface="Times New Roman" pitchFamily="18" charset="0"/>
                <a:cs typeface="Times New Roman" pitchFamily="18" charset="0"/>
              </a:rPr>
              <a:t>bir ay içinde</a:t>
            </a:r>
            <a:r>
              <a:rPr lang="tr-TR" dirty="0">
                <a:latin typeface="Times New Roman" pitchFamily="18" charset="0"/>
                <a:cs typeface="Times New Roman" pitchFamily="18" charset="0"/>
              </a:rPr>
              <a:t> ödemesi gerektiği,</a:t>
            </a:r>
          </a:p>
          <a:p>
            <a:pPr marL="933450" lvl="1" indent="-533400" algn="just">
              <a:lnSpc>
                <a:spcPct val="90000"/>
              </a:lnSpc>
              <a:buFont typeface="Wingdings" pitchFamily="2" charset="2"/>
              <a:buChar char="§"/>
              <a:defRPr/>
            </a:pPr>
            <a:endParaRPr lang="tr-TR" dirty="0">
              <a:latin typeface="Times New Roman" pitchFamily="18" charset="0"/>
              <a:cs typeface="Times New Roman" pitchFamily="18" charset="0"/>
            </a:endParaRPr>
          </a:p>
          <a:p>
            <a:pPr marL="933450" lvl="1" indent="-533400" algn="just">
              <a:lnSpc>
                <a:spcPct val="90000"/>
              </a:lnSpc>
              <a:buFont typeface="Wingdings" pitchFamily="2" charset="2"/>
              <a:buChar char="§"/>
              <a:defRPr/>
            </a:pPr>
            <a:r>
              <a:rPr lang="tr-TR" dirty="0">
                <a:latin typeface="Times New Roman" pitchFamily="18" charset="0"/>
                <a:cs typeface="Times New Roman" pitchFamily="18" charset="0"/>
              </a:rPr>
              <a:t>İdarî yaptırım kararının kendisine tebliğ edildiği tarihten itibaren </a:t>
            </a:r>
            <a:r>
              <a:rPr lang="tr-TR" b="1" dirty="0">
                <a:solidFill>
                  <a:srgbClr val="C00000"/>
                </a:solidFill>
                <a:latin typeface="Times New Roman" pitchFamily="18" charset="0"/>
                <a:cs typeface="Times New Roman" pitchFamily="18" charset="0"/>
              </a:rPr>
              <a:t>en geç 15 gün </a:t>
            </a:r>
            <a:r>
              <a:rPr lang="tr-TR" dirty="0">
                <a:latin typeface="Times New Roman" pitchFamily="18" charset="0"/>
                <a:cs typeface="Times New Roman" pitchFamily="18" charset="0"/>
              </a:rPr>
              <a:t>içinde karara karşı </a:t>
            </a:r>
            <a:r>
              <a:rPr lang="tr-TR" b="1" dirty="0">
                <a:solidFill>
                  <a:srgbClr val="C00000"/>
                </a:solidFill>
                <a:latin typeface="Times New Roman" pitchFamily="18" charset="0"/>
                <a:cs typeface="Times New Roman" pitchFamily="18" charset="0"/>
              </a:rPr>
              <a:t>sulh ceza mahkemesine </a:t>
            </a:r>
            <a:r>
              <a:rPr lang="tr-TR" dirty="0">
                <a:latin typeface="Times New Roman" pitchFamily="18" charset="0"/>
                <a:cs typeface="Times New Roman" pitchFamily="18" charset="0"/>
              </a:rPr>
              <a:t>bizzat veya yasal temsilcisi ya da avukatı aracılığıyla başvurabileceği,</a:t>
            </a:r>
          </a:p>
          <a:p>
            <a:pPr marL="933450" lvl="1" indent="-533400" algn="just">
              <a:lnSpc>
                <a:spcPct val="90000"/>
              </a:lnSpc>
              <a:buFont typeface="Wingdings" pitchFamily="2" charset="2"/>
              <a:buChar char="§"/>
              <a:defRPr/>
            </a:pPr>
            <a:endParaRPr lang="tr-TR" dirty="0">
              <a:latin typeface="Times New Roman" pitchFamily="18" charset="0"/>
              <a:cs typeface="Times New Roman" pitchFamily="18" charset="0"/>
            </a:endParaRPr>
          </a:p>
          <a:p>
            <a:pPr marL="933450" lvl="1" indent="-533400" algn="just">
              <a:lnSpc>
                <a:spcPct val="90000"/>
              </a:lnSpc>
              <a:buFont typeface="Wingdings" pitchFamily="2" charset="2"/>
              <a:buChar char="§"/>
              <a:defRPr/>
            </a:pPr>
            <a:r>
              <a:rPr lang="tr-TR" dirty="0">
                <a:solidFill>
                  <a:srgbClr val="000000"/>
                </a:solidFill>
                <a:latin typeface="Times New Roman" pitchFamily="18" charset="0"/>
                <a:cs typeface="Times New Roman" pitchFamily="18" charset="0"/>
              </a:rPr>
              <a:t> </a:t>
            </a:r>
            <a:r>
              <a:rPr lang="tr-TR" dirty="0">
                <a:latin typeface="Times New Roman" pitchFamily="18" charset="0"/>
                <a:cs typeface="Times New Roman" pitchFamily="18" charset="0"/>
              </a:rPr>
              <a:t>Bu süre içinde başvuru yapılmaması halinde idarî yaptırım kararının kesinleşeceği, İdarî para cezasını, kanun yoluna başvuru süresi içinde ödemesi halinde kendisinden cezanın </a:t>
            </a:r>
            <a:r>
              <a:rPr lang="tr-TR" b="1" dirty="0">
                <a:solidFill>
                  <a:srgbClr val="C00000"/>
                </a:solidFill>
                <a:latin typeface="Times New Roman" pitchFamily="18" charset="0"/>
                <a:cs typeface="Times New Roman" pitchFamily="18" charset="0"/>
              </a:rPr>
              <a:t>3/4</a:t>
            </a:r>
            <a:r>
              <a:rPr lang="tr-TR" dirty="0">
                <a:latin typeface="Times New Roman" pitchFamily="18" charset="0"/>
                <a:cs typeface="Times New Roman" pitchFamily="18" charset="0"/>
              </a:rPr>
              <a:t>’ünün tahsil edileceği,</a:t>
            </a:r>
          </a:p>
          <a:p>
            <a:pPr marL="933450" lvl="1" indent="-533400" algn="just">
              <a:lnSpc>
                <a:spcPct val="90000"/>
              </a:lnSpc>
              <a:buNone/>
              <a:defRPr/>
            </a:pPr>
            <a:endParaRPr lang="tr-TR" dirty="0">
              <a:latin typeface="Times New Roman" pitchFamily="18" charset="0"/>
              <a:cs typeface="Times New Roman" pitchFamily="18" charset="0"/>
            </a:endParaRPr>
          </a:p>
          <a:p>
            <a:pPr marL="933450" lvl="1" indent="-533400" algn="just">
              <a:lnSpc>
                <a:spcPct val="90000"/>
              </a:lnSpc>
              <a:buFont typeface="Wingdings" pitchFamily="2" charset="2"/>
              <a:buChar char="§"/>
              <a:defRPr/>
            </a:pPr>
            <a:r>
              <a:rPr lang="tr-TR" dirty="0">
                <a:solidFill>
                  <a:srgbClr val="000000"/>
                </a:solidFill>
                <a:latin typeface="Times New Roman" pitchFamily="18" charset="0"/>
                <a:cs typeface="Times New Roman" pitchFamily="18" charset="0"/>
              </a:rPr>
              <a:t>İlgilinin sulh ceza mahkemesine başvurması halinde, yargılama sonuçlanıncaya kadar idari yaptırım kararı kesinleşmez. </a:t>
            </a:r>
            <a:endParaRPr lang="tr-TR" dirty="0">
              <a:latin typeface="Times New Roman" pitchFamily="18" charset="0"/>
              <a:cs typeface="Times New Roman" pitchFamily="18" charset="0"/>
            </a:endParaRPr>
          </a:p>
          <a:p>
            <a:pPr marL="933450" lvl="1" indent="-533400" algn="just">
              <a:lnSpc>
                <a:spcPct val="90000"/>
              </a:lnSpc>
              <a:buNone/>
              <a:defRPr/>
            </a:pPr>
            <a:endParaRPr lang="tr-TR" dirty="0">
              <a:latin typeface="Times New Roman" pitchFamily="18" charset="0"/>
              <a:cs typeface="Times New Roman" pitchFamily="18" charset="0"/>
            </a:endParaRPr>
          </a:p>
          <a:p>
            <a:pPr algn="just">
              <a:buNone/>
            </a:pPr>
            <a:endParaRPr lang="tr-TR" dirty="0">
              <a:latin typeface="Times New Roman" pitchFamily="18" charset="0"/>
              <a:cs typeface="Times New Roman" pitchFamily="18" charset="0"/>
            </a:endParaRPr>
          </a:p>
        </p:txBody>
      </p:sp>
      <p:sp>
        <p:nvSpPr>
          <p:cNvPr id="12" name="11 Slayt Numarası Yer Tutucusu"/>
          <p:cNvSpPr>
            <a:spLocks noGrp="1"/>
          </p:cNvSpPr>
          <p:nvPr>
            <p:ph type="sldNum" sz="quarter" idx="12"/>
          </p:nvPr>
        </p:nvSpPr>
        <p:spPr/>
        <p:txBody>
          <a:bodyPr/>
          <a:lstStyle/>
          <a:p>
            <a:fld id="{F527398A-52B5-42D4-9C04-548D09E19088}" type="slidenum">
              <a:rPr lang="tr-TR" smtClean="0"/>
              <a:pPr/>
              <a:t>17</a:t>
            </a:fld>
            <a:endParaRPr lang="tr-TR" dirty="0"/>
          </a:p>
        </p:txBody>
      </p:sp>
      <p:sp>
        <p:nvSpPr>
          <p:cNvPr id="7"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extLst>
      <p:ext uri="{BB962C8B-B14F-4D97-AF65-F5344CB8AC3E}">
        <p14:creationId xmlns:p14="http://schemas.microsoft.com/office/powerpoint/2010/main" val="196766449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9375" y="1506502"/>
            <a:ext cx="11233248" cy="5214974"/>
          </a:xfrm>
        </p:spPr>
        <p:txBody>
          <a:bodyPr>
            <a:noAutofit/>
          </a:bodyPr>
          <a:lstStyle/>
          <a:p>
            <a:pPr marL="514350" lvl="1" indent="-514350" algn="just">
              <a:lnSpc>
                <a:spcPct val="90000"/>
              </a:lnSpc>
              <a:spcBef>
                <a:spcPts val="600"/>
              </a:spcBef>
              <a:spcAft>
                <a:spcPts val="1200"/>
              </a:spcAft>
              <a:buSzPct val="100000"/>
              <a:buFont typeface="Wingdings" pitchFamily="2" charset="2"/>
              <a:buChar char="§"/>
              <a:defRPr/>
            </a:pPr>
            <a:r>
              <a:rPr lang="tr-TR" sz="2500" dirty="0">
                <a:latin typeface="Times New Roman" pitchFamily="18" charset="0"/>
                <a:cs typeface="Times New Roman" pitchFamily="18" charset="0"/>
              </a:rPr>
              <a:t>Peşin ödemenin kişinin bu karara karşı </a:t>
            </a:r>
            <a:r>
              <a:rPr lang="tr-TR" sz="2500" b="1" dirty="0">
                <a:solidFill>
                  <a:srgbClr val="FF0000"/>
                </a:solidFill>
                <a:latin typeface="Times New Roman" pitchFamily="18" charset="0"/>
                <a:cs typeface="Times New Roman" pitchFamily="18" charset="0"/>
              </a:rPr>
              <a:t>kanun yoluna başvurma</a:t>
            </a:r>
            <a:r>
              <a:rPr lang="tr-TR" sz="2500" dirty="0">
                <a:latin typeface="Times New Roman" pitchFamily="18" charset="0"/>
                <a:cs typeface="Times New Roman" pitchFamily="18" charset="0"/>
              </a:rPr>
              <a:t> hakkını etkilemeyeceği,</a:t>
            </a:r>
          </a:p>
          <a:p>
            <a:pPr marL="514350" indent="-514350" algn="just">
              <a:lnSpc>
                <a:spcPct val="90000"/>
              </a:lnSpc>
              <a:spcBef>
                <a:spcPts val="600"/>
              </a:spcBef>
              <a:spcAft>
                <a:spcPts val="1200"/>
              </a:spcAft>
              <a:buSzPct val="100000"/>
              <a:buFont typeface="Wingdings" pitchFamily="2" charset="2"/>
              <a:buChar char="§"/>
              <a:defRPr/>
            </a:pPr>
            <a:r>
              <a:rPr lang="tr-TR" sz="2500" dirty="0">
                <a:latin typeface="Times New Roman" pitchFamily="18" charset="0"/>
                <a:cs typeface="Times New Roman" pitchFamily="18" charset="0"/>
              </a:rPr>
              <a:t>hususlarında bilgi verildikten sonra, kişinin karar tutanağını imzalaması istenir.</a:t>
            </a:r>
          </a:p>
          <a:p>
            <a:pPr marL="514350" indent="-514350" algn="just">
              <a:lnSpc>
                <a:spcPct val="90000"/>
              </a:lnSpc>
              <a:spcBef>
                <a:spcPts val="600"/>
              </a:spcBef>
              <a:spcAft>
                <a:spcPts val="1200"/>
              </a:spcAft>
              <a:buSzPct val="100000"/>
              <a:buFont typeface="Wingdings" pitchFamily="2" charset="2"/>
              <a:buChar char="§"/>
              <a:defRPr/>
            </a:pPr>
            <a:r>
              <a:rPr lang="tr-TR" sz="2500" dirty="0">
                <a:latin typeface="Times New Roman" pitchFamily="18" charset="0"/>
                <a:cs typeface="Times New Roman" pitchFamily="18" charset="0"/>
              </a:rPr>
              <a:t>Kişinin </a:t>
            </a:r>
            <a:r>
              <a:rPr lang="tr-TR" sz="2500" b="1" dirty="0">
                <a:solidFill>
                  <a:srgbClr val="FF0000"/>
                </a:solidFill>
                <a:latin typeface="Times New Roman" pitchFamily="18" charset="0"/>
                <a:cs typeface="Times New Roman" pitchFamily="18" charset="0"/>
              </a:rPr>
              <a:t>imzadan kaçınması </a:t>
            </a:r>
            <a:r>
              <a:rPr lang="tr-TR" sz="2500" dirty="0">
                <a:latin typeface="Times New Roman" pitchFamily="18" charset="0"/>
                <a:cs typeface="Times New Roman" pitchFamily="18" charset="0"/>
              </a:rPr>
              <a:t>hâlinde, bu durum idarî yaptırım karar tutanağının “idari yaptırım uygulanan şahsın imzası” bölümünde belirtilir.</a:t>
            </a:r>
          </a:p>
          <a:p>
            <a:pPr marL="514350" indent="-514350" algn="just">
              <a:spcBef>
                <a:spcPts val="575"/>
              </a:spcBef>
              <a:buSzPct val="100000"/>
              <a:buNone/>
              <a:defRPr/>
            </a:pPr>
            <a:r>
              <a:rPr lang="tr-TR" sz="2500" dirty="0">
                <a:latin typeface="Times New Roman" pitchFamily="18" charset="0"/>
                <a:cs typeface="Times New Roman" pitchFamily="18" charset="0"/>
              </a:rPr>
              <a:t>		-Bir nüshası ilgili kişiye verilir,</a:t>
            </a:r>
          </a:p>
          <a:p>
            <a:pPr marL="514350" lvl="1" indent="-514350">
              <a:spcBef>
                <a:spcPts val="575"/>
              </a:spcBef>
              <a:buSzPct val="100000"/>
              <a:buNone/>
              <a:defRPr/>
            </a:pPr>
            <a:r>
              <a:rPr lang="tr-TR" sz="2500" dirty="0">
                <a:latin typeface="Times New Roman" pitchFamily="18" charset="0"/>
                <a:cs typeface="Times New Roman" pitchFamily="18" charset="0"/>
              </a:rPr>
              <a:t>		-Bir nüshası uygulayan kurumda, birimde zamanaşımı süresince  muhafaza edilir,</a:t>
            </a:r>
          </a:p>
          <a:p>
            <a:pPr marL="514350" lvl="1" indent="-514350">
              <a:spcBef>
                <a:spcPts val="575"/>
              </a:spcBef>
              <a:buSzPct val="100000"/>
              <a:buNone/>
              <a:defRPr/>
            </a:pPr>
            <a:r>
              <a:rPr lang="tr-TR" sz="2500" dirty="0">
                <a:latin typeface="Times New Roman" pitchFamily="18" charset="0"/>
                <a:cs typeface="Times New Roman" pitchFamily="18" charset="0"/>
              </a:rPr>
              <a:t>		-Bir nüshası tahsil için ilgilinin ikametgâhının bulunduğu vergi  dairesine gönderilir.</a:t>
            </a:r>
            <a:endParaRPr lang="tr-TR" sz="2000" dirty="0"/>
          </a:p>
        </p:txBody>
      </p:sp>
      <p:sp>
        <p:nvSpPr>
          <p:cNvPr id="5" name="4 Slayt Numarası Yer Tutucusu"/>
          <p:cNvSpPr>
            <a:spLocks noGrp="1"/>
          </p:cNvSpPr>
          <p:nvPr>
            <p:ph type="sldNum" sz="quarter" idx="12"/>
          </p:nvPr>
        </p:nvSpPr>
        <p:spPr/>
        <p:txBody>
          <a:bodyPr/>
          <a:lstStyle/>
          <a:p>
            <a:fld id="{F527398A-52B5-42D4-9C04-548D09E19088}" type="slidenum">
              <a:rPr lang="tr-TR" smtClean="0"/>
              <a:pPr/>
              <a:t>18</a:t>
            </a:fld>
            <a:endParaRPr lang="tr-TR" dirty="0"/>
          </a:p>
        </p:txBody>
      </p:sp>
      <p:sp>
        <p:nvSpPr>
          <p:cNvPr id="6"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1384" y="1822520"/>
            <a:ext cx="11233248" cy="4464000"/>
          </a:xfrm>
        </p:spPr>
        <p:txBody>
          <a:bodyPr>
            <a:normAutofit lnSpcReduction="10000"/>
          </a:bodyPr>
          <a:lstStyle/>
          <a:p>
            <a:pPr algn="just">
              <a:spcAft>
                <a:spcPts val="1200"/>
              </a:spcAft>
              <a:buFont typeface="Wingdings" pitchFamily="2" charset="2"/>
              <a:buChar char="§"/>
            </a:pPr>
            <a:r>
              <a:rPr lang="tr-TR" sz="2600" dirty="0">
                <a:latin typeface="Times New Roman" pitchFamily="18" charset="0"/>
                <a:cs typeface="Times New Roman" pitchFamily="18" charset="0"/>
              </a:rPr>
              <a:t>Fiili işlediği sırada </a:t>
            </a:r>
            <a:r>
              <a:rPr lang="tr-TR" sz="2600" b="1" dirty="0">
                <a:latin typeface="Times New Roman" pitchFamily="18" charset="0"/>
                <a:cs typeface="Times New Roman" pitchFamily="18" charset="0"/>
              </a:rPr>
              <a:t>15 yaşını doldurmamış çocuk ile akıl hastalığı</a:t>
            </a:r>
            <a:r>
              <a:rPr lang="tr-TR" sz="2600" dirty="0">
                <a:latin typeface="Times New Roman" pitchFamily="18" charset="0"/>
                <a:cs typeface="Times New Roman" pitchFamily="18" charset="0"/>
              </a:rPr>
              <a:t> nedeniyle fili işleyenler hakkında </a:t>
            </a:r>
            <a:r>
              <a:rPr lang="tr-TR" sz="2600" b="1" dirty="0">
                <a:latin typeface="Times New Roman" pitchFamily="18" charset="0"/>
                <a:cs typeface="Times New Roman" pitchFamily="18" charset="0"/>
              </a:rPr>
              <a:t>idari yaptırım kararı tutanağı düzenlenecek, idari para cezası uygulanmayacaktır.</a:t>
            </a:r>
          </a:p>
          <a:p>
            <a:pPr algn="just">
              <a:spcAft>
                <a:spcPts val="1200"/>
              </a:spcAft>
              <a:buFont typeface="Wingdings" pitchFamily="2" charset="2"/>
              <a:buChar char="§"/>
            </a:pPr>
            <a:r>
              <a:rPr lang="tr-TR" sz="2600" dirty="0">
                <a:latin typeface="Times New Roman" pitchFamily="18" charset="0"/>
                <a:cs typeface="Times New Roman" pitchFamily="18" charset="0"/>
              </a:rPr>
              <a:t>Fiili işlediği sırada </a:t>
            </a:r>
            <a:r>
              <a:rPr lang="tr-TR" sz="2600" b="1" dirty="0">
                <a:latin typeface="Times New Roman" pitchFamily="18" charset="0"/>
                <a:cs typeface="Times New Roman" pitchFamily="18" charset="0"/>
              </a:rPr>
              <a:t>15-18 yaş arasında olan kişilere idari yaptırım kararı tutanağı düzenlenecek,  karar tutanağı veli yada vasisine tebliğ edilecek idari para cezası üçte bir indirilerek uygulanacaktır.(5237 say.TCK 31.mad.)</a:t>
            </a:r>
          </a:p>
          <a:p>
            <a:pPr algn="just">
              <a:spcAft>
                <a:spcPts val="1200"/>
              </a:spcAft>
              <a:buFont typeface="Wingdings" pitchFamily="2" charset="2"/>
              <a:buChar char="§"/>
            </a:pPr>
            <a:r>
              <a:rPr lang="tr-TR" sz="2600" dirty="0">
                <a:latin typeface="Times New Roman" pitchFamily="18" charset="0"/>
                <a:cs typeface="Times New Roman" pitchFamily="18" charset="0"/>
              </a:rPr>
              <a:t>İdari para cezası </a:t>
            </a:r>
            <a:r>
              <a:rPr lang="tr-TR" sz="2600" b="1" dirty="0">
                <a:solidFill>
                  <a:srgbClr val="C00000"/>
                </a:solidFill>
                <a:latin typeface="Times New Roman" pitchFamily="18" charset="0"/>
                <a:cs typeface="Times New Roman" pitchFamily="18" charset="0"/>
              </a:rPr>
              <a:t>2023 Yılı için </a:t>
            </a:r>
            <a:r>
              <a:rPr lang="tr-TR" b="1" dirty="0">
                <a:solidFill>
                  <a:srgbClr val="C00000"/>
                </a:solidFill>
                <a:latin typeface="Times New Roman" pitchFamily="18" charset="0"/>
                <a:cs typeface="Times New Roman" pitchFamily="18" charset="0"/>
              </a:rPr>
              <a:t>617 TL </a:t>
            </a:r>
          </a:p>
          <a:p>
            <a:pPr marL="0" indent="0" algn="just">
              <a:spcAft>
                <a:spcPts val="1200"/>
              </a:spcAft>
              <a:buNone/>
            </a:pPr>
            <a:r>
              <a:rPr lang="tr-TR" sz="2600" dirty="0">
                <a:latin typeface="Times New Roman" pitchFamily="18" charset="0"/>
                <a:cs typeface="Times New Roman" pitchFamily="18" charset="0"/>
              </a:rPr>
              <a:t>(üçte bir indirimli </a:t>
            </a:r>
            <a:r>
              <a:rPr lang="tr-TR" sz="2600" b="1" dirty="0">
                <a:solidFill>
                  <a:srgbClr val="C00000"/>
                </a:solidFill>
                <a:latin typeface="Times New Roman" pitchFamily="18" charset="0"/>
                <a:cs typeface="Times New Roman" pitchFamily="18" charset="0"/>
              </a:rPr>
              <a:t>411,33 TL</a:t>
            </a:r>
            <a:r>
              <a:rPr lang="tr-TR" sz="2600" dirty="0">
                <a:latin typeface="Times New Roman" pitchFamily="18" charset="0"/>
                <a:cs typeface="Times New Roman" pitchFamily="18" charset="0"/>
              </a:rPr>
              <a:t>)</a:t>
            </a:r>
          </a:p>
          <a:p>
            <a:pPr>
              <a:buFont typeface="Wingdings" pitchFamily="2" charset="2"/>
              <a:buChar char="§"/>
            </a:pPr>
            <a:endParaRPr lang="tr-TR" dirty="0"/>
          </a:p>
        </p:txBody>
      </p:sp>
      <p:sp>
        <p:nvSpPr>
          <p:cNvPr id="4" name="3 Slayt Numarası Yer Tutucusu"/>
          <p:cNvSpPr>
            <a:spLocks noGrp="1"/>
          </p:cNvSpPr>
          <p:nvPr>
            <p:ph type="sldNum" sz="quarter" idx="12"/>
          </p:nvPr>
        </p:nvSpPr>
        <p:spPr/>
        <p:txBody>
          <a:bodyPr/>
          <a:lstStyle/>
          <a:p>
            <a:fld id="{F527398A-52B5-42D4-9C04-548D09E19088}" type="slidenum">
              <a:rPr lang="tr-TR" smtClean="0"/>
              <a:pPr/>
              <a:t>19</a:t>
            </a:fld>
            <a:endParaRPr lang="tr-TR" dirty="0"/>
          </a:p>
        </p:txBody>
      </p:sp>
      <p:sp>
        <p:nvSpPr>
          <p:cNvPr id="6"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B42DC9-D211-558E-9E37-41FAE0CC854A}"/>
              </a:ext>
            </a:extLst>
          </p:cNvPr>
          <p:cNvSpPr>
            <a:spLocks noGrp="1"/>
          </p:cNvSpPr>
          <p:nvPr>
            <p:ph type="title"/>
          </p:nvPr>
        </p:nvSpPr>
        <p:spPr>
          <a:xfrm>
            <a:off x="609600" y="116632"/>
            <a:ext cx="10972800" cy="5847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tr-TR" sz="3200" b="1" dirty="0">
                <a:latin typeface="Times New Roman" panose="02020603050405020304" pitchFamily="18" charset="0"/>
                <a:ea typeface="+mn-ea"/>
                <a:cs typeface="Times New Roman" panose="02020603050405020304" pitchFamily="18" charset="0"/>
              </a:rPr>
              <a:t>SUNUM PLANI</a:t>
            </a:r>
          </a:p>
        </p:txBody>
      </p:sp>
      <p:sp>
        <p:nvSpPr>
          <p:cNvPr id="3" name="İçerik Yer Tutucusu 2">
            <a:extLst>
              <a:ext uri="{FF2B5EF4-FFF2-40B4-BE49-F238E27FC236}">
                <a16:creationId xmlns:a16="http://schemas.microsoft.com/office/drawing/2014/main" xmlns="" id="{312020E3-570A-9F92-D571-8D8B7421C739}"/>
              </a:ext>
            </a:extLst>
          </p:cNvPr>
          <p:cNvSpPr>
            <a:spLocks noGrp="1"/>
          </p:cNvSpPr>
          <p:nvPr>
            <p:ph idx="1"/>
          </p:nvPr>
        </p:nvSpPr>
        <p:spPr/>
        <p:txBody>
          <a:bodyPr/>
          <a:lstStyle/>
          <a:p>
            <a:pPr algn="just">
              <a:spcBef>
                <a:spcPct val="50000"/>
              </a:spcBef>
              <a:defRPr/>
            </a:pPr>
            <a:r>
              <a:rPr lang="tr-TR" dirty="0">
                <a:latin typeface="Times New Roman" panose="02020603050405020304" pitchFamily="18" charset="0"/>
                <a:cs typeface="Times New Roman" panose="02020603050405020304" pitchFamily="18" charset="0"/>
              </a:rPr>
              <a:t>4207 Sayılı Kanun</a:t>
            </a:r>
          </a:p>
          <a:p>
            <a:pPr algn="just">
              <a:spcBef>
                <a:spcPct val="50000"/>
              </a:spcBef>
              <a:defRPr/>
            </a:pPr>
            <a:r>
              <a:rPr lang="tr-TR" altLang="tr-TR" dirty="0">
                <a:latin typeface="Times New Roman" panose="02020603050405020304" pitchFamily="18" charset="0"/>
                <a:cs typeface="Times New Roman" panose="02020603050405020304" pitchFamily="18" charset="0"/>
              </a:rPr>
              <a:t>Kamu Kurum ve Kuruluşlarına Ait Yerlerde Tütün Ürünü Tüketenlere Verilebilecek İdari Yaptırım Kararlarının Uygulama Usul ve Esasları Hakkında Tebliğ</a:t>
            </a:r>
          </a:p>
          <a:p>
            <a:pPr algn="just">
              <a:spcBef>
                <a:spcPct val="50000"/>
              </a:spcBef>
              <a:defRPr/>
            </a:pPr>
            <a:r>
              <a:rPr lang="tr-TR" dirty="0">
                <a:latin typeface="Times New Roman" panose="02020603050405020304" pitchFamily="18" charset="0"/>
                <a:cs typeface="Times New Roman" panose="02020603050405020304" pitchFamily="18" charset="0"/>
              </a:rPr>
              <a:t>2015/6  sayılı Genelge</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7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BA4113-2319-C562-47B9-8E0404ADC42D}"/>
              </a:ext>
            </a:extLst>
          </p:cNvPr>
          <p:cNvSpPr>
            <a:spLocks noGrp="1"/>
          </p:cNvSpPr>
          <p:nvPr>
            <p:ph type="title"/>
          </p:nvPr>
        </p:nvSpPr>
        <p:spPr/>
        <p:txBody>
          <a:bodyPr>
            <a:normAutofit/>
          </a:bodyPr>
          <a:lstStyle/>
          <a:p>
            <a:r>
              <a:rPr lang="tr-TR" dirty="0">
                <a:latin typeface="Times New Roman" panose="02020603050405020304" pitchFamily="18" charset="0"/>
                <a:cs typeface="Times New Roman" panose="02020603050405020304" pitchFamily="18" charset="0"/>
              </a:rPr>
              <a:t>2015/6  sayılı Sağlık Bakanlığı Genelgesi</a:t>
            </a:r>
            <a:endParaRPr lang="tr-TR" dirty="0"/>
          </a:p>
        </p:txBody>
      </p:sp>
      <p:sp>
        <p:nvSpPr>
          <p:cNvPr id="3" name="İçerik Yer Tutucusu 2">
            <a:extLst>
              <a:ext uri="{FF2B5EF4-FFF2-40B4-BE49-F238E27FC236}">
                <a16:creationId xmlns:a16="http://schemas.microsoft.com/office/drawing/2014/main" xmlns="" id="{686EB8CA-ACB3-97F0-D9AD-D10353AA8373}"/>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Kamu kurum ve kuruluşlarımızın </a:t>
            </a:r>
            <a:r>
              <a:rPr lang="tr-TR" b="1" dirty="0">
                <a:solidFill>
                  <a:srgbClr val="FF0000"/>
                </a:solidFill>
                <a:latin typeface="Times New Roman" panose="02020603050405020304" pitchFamily="18" charset="0"/>
                <a:cs typeface="Times New Roman" panose="02020603050405020304" pitchFamily="18" charset="0"/>
              </a:rPr>
              <a:t>açık alanların yalnızca belirlenmiş yerlerinde</a:t>
            </a:r>
            <a:r>
              <a:rPr lang="tr-TR" dirty="0">
                <a:latin typeface="Times New Roman" panose="02020603050405020304" pitchFamily="18" charset="0"/>
                <a:cs typeface="Times New Roman" panose="02020603050405020304" pitchFamily="18" charset="0"/>
              </a:rPr>
              <a:t> tütün mamulü tüketimine müsaade etmeleri</a:t>
            </a:r>
          </a:p>
          <a:p>
            <a:r>
              <a:rPr lang="pt-BR" dirty="0">
                <a:latin typeface="Times New Roman" panose="02020603050405020304" pitchFamily="18" charset="0"/>
                <a:cs typeface="Times New Roman" panose="02020603050405020304" pitchFamily="18" charset="0"/>
              </a:rPr>
              <a:t>Toplam a</a:t>
            </a:r>
            <a:r>
              <a:rPr lang="tr-TR" dirty="0">
                <a:latin typeface="Times New Roman" panose="02020603050405020304" pitchFamily="18" charset="0"/>
                <a:cs typeface="Times New Roman" panose="02020603050405020304" pitchFamily="18" charset="0"/>
              </a:rPr>
              <a:t>çı</a:t>
            </a:r>
            <a:r>
              <a:rPr lang="pt-BR" dirty="0">
                <a:latin typeface="Times New Roman" panose="02020603050405020304" pitchFamily="18" charset="0"/>
                <a:cs typeface="Times New Roman" panose="02020603050405020304" pitchFamily="18" charset="0"/>
              </a:rPr>
              <a:t>k alana oran</a:t>
            </a:r>
            <a:r>
              <a:rPr lang="tr-TR" dirty="0">
                <a:latin typeface="Times New Roman" panose="02020603050405020304" pitchFamily="18" charset="0"/>
                <a:cs typeface="Times New Roman" panose="02020603050405020304" pitchFamily="18" charset="0"/>
              </a:rPr>
              <a:t>ı</a:t>
            </a:r>
            <a:r>
              <a:rPr lang="pt-BR" dirty="0">
                <a:latin typeface="Times New Roman" panose="02020603050405020304" pitchFamily="18" charset="0"/>
                <a:cs typeface="Times New Roman" panose="02020603050405020304" pitchFamily="18" charset="0"/>
              </a:rPr>
              <a:t>n</a:t>
            </a:r>
            <a:r>
              <a:rPr lang="tr-TR" dirty="0">
                <a:latin typeface="Times New Roman" panose="02020603050405020304" pitchFamily="18" charset="0"/>
                <a:cs typeface="Times New Roman" panose="02020603050405020304" pitchFamily="18" charset="0"/>
              </a:rPr>
              <a:t>ı</a:t>
            </a:r>
            <a:r>
              <a:rPr lang="pt-BR" dirty="0">
                <a:latin typeface="Times New Roman" panose="02020603050405020304" pitchFamily="18" charset="0"/>
                <a:cs typeface="Times New Roman" panose="02020603050405020304" pitchFamily="18" charset="0"/>
              </a:rPr>
              <a:t>n </a:t>
            </a:r>
            <a:r>
              <a:rPr lang="tr-TR" b="1" dirty="0">
                <a:solidFill>
                  <a:srgbClr val="FF0000"/>
                </a:solidFill>
                <a:latin typeface="Times New Roman" panose="02020603050405020304" pitchFamily="18" charset="0"/>
                <a:cs typeface="Times New Roman" panose="02020603050405020304" pitchFamily="18" charset="0"/>
              </a:rPr>
              <a:t>%</a:t>
            </a:r>
            <a:r>
              <a:rPr lang="pt-BR" b="1" dirty="0">
                <a:solidFill>
                  <a:srgbClr val="FF0000"/>
                </a:solidFill>
                <a:latin typeface="Times New Roman" panose="02020603050405020304" pitchFamily="18" charset="0"/>
                <a:cs typeface="Times New Roman" panose="02020603050405020304" pitchFamily="18" charset="0"/>
              </a:rPr>
              <a:t> 30'</a:t>
            </a:r>
            <a:r>
              <a:rPr lang="pt-BR" dirty="0">
                <a:latin typeface="Times New Roman" panose="02020603050405020304" pitchFamily="18" charset="0"/>
                <a:cs typeface="Times New Roman" panose="02020603050405020304" pitchFamily="18" charset="0"/>
              </a:rPr>
              <a:t>dan fazla </a:t>
            </a:r>
            <a:r>
              <a:rPr lang="pt-BR" b="1" dirty="0">
                <a:solidFill>
                  <a:srgbClr val="FF0000"/>
                </a:solidFill>
                <a:latin typeface="Times New Roman" panose="02020603050405020304" pitchFamily="18" charset="0"/>
                <a:cs typeface="Times New Roman" panose="02020603050405020304" pitchFamily="18" charset="0"/>
              </a:rPr>
              <a:t>olmamas</a:t>
            </a:r>
            <a:r>
              <a:rPr lang="tr-TR" b="1" dirty="0">
                <a:solidFill>
                  <a:srgbClr val="FF0000"/>
                </a:solidFill>
                <a:latin typeface="Times New Roman" panose="02020603050405020304" pitchFamily="18" charset="0"/>
                <a:cs typeface="Times New Roman" panose="02020603050405020304" pitchFamily="18" charset="0"/>
              </a:rPr>
              <a:t>ı</a:t>
            </a:r>
          </a:p>
          <a:p>
            <a:r>
              <a:rPr lang="tr-TR" dirty="0">
                <a:latin typeface="Times New Roman" panose="02020603050405020304" pitchFamily="18" charset="0"/>
                <a:cs typeface="Times New Roman" panose="02020603050405020304" pitchFamily="18" charset="0"/>
              </a:rPr>
              <a:t>Giriş kapısından en az </a:t>
            </a:r>
            <a:r>
              <a:rPr lang="tr-TR" b="1" dirty="0">
                <a:solidFill>
                  <a:srgbClr val="FF0000"/>
                </a:solidFill>
                <a:latin typeface="Times New Roman" panose="02020603050405020304" pitchFamily="18" charset="0"/>
                <a:cs typeface="Times New Roman" panose="02020603050405020304" pitchFamily="18" charset="0"/>
              </a:rPr>
              <a:t>l0 metre mesafede</a:t>
            </a:r>
            <a:r>
              <a:rPr lang="tr-TR" dirty="0">
                <a:latin typeface="Times New Roman" panose="02020603050405020304" pitchFamily="18" charset="0"/>
                <a:cs typeface="Times New Roman" panose="02020603050405020304" pitchFamily="18" charset="0"/>
              </a:rPr>
              <a:t> olmasına riayet edilmesi</a:t>
            </a:r>
          </a:p>
        </p:txBody>
      </p:sp>
    </p:spTree>
    <p:extLst>
      <p:ext uri="{BB962C8B-B14F-4D97-AF65-F5344CB8AC3E}">
        <p14:creationId xmlns:p14="http://schemas.microsoft.com/office/powerpoint/2010/main" val="397494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5954" name="1 Başlık"/>
          <p:cNvSpPr txBox="1">
            <a:spLocks/>
          </p:cNvSpPr>
          <p:nvPr/>
        </p:nvSpPr>
        <p:spPr bwMode="auto">
          <a:xfrm>
            <a:off x="2100266" y="2060582"/>
            <a:ext cx="70913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fontAlgn="base" hangingPunct="1">
              <a:spcBef>
                <a:spcPct val="0"/>
              </a:spcBef>
              <a:spcAft>
                <a:spcPct val="0"/>
              </a:spcAft>
            </a:pPr>
            <a:r>
              <a:rPr lang="tr-TR" sz="2400" dirty="0">
                <a:solidFill>
                  <a:srgbClr val="000000"/>
                </a:solidFill>
                <a:latin typeface="Calibri" pitchFamily="34" charset="0"/>
              </a:rPr>
              <a:t/>
            </a:r>
            <a:br>
              <a:rPr lang="tr-TR" sz="2400" dirty="0">
                <a:solidFill>
                  <a:srgbClr val="000000"/>
                </a:solidFill>
                <a:latin typeface="Calibri" pitchFamily="34" charset="0"/>
              </a:rPr>
            </a:br>
            <a:endParaRPr lang="tr-TR" sz="2400" b="0" dirty="0">
              <a:solidFill>
                <a:srgbClr val="000000"/>
              </a:solidFill>
              <a:latin typeface="Calibri" pitchFamily="34" charset="0"/>
            </a:endParaRPr>
          </a:p>
        </p:txBody>
      </p:sp>
      <p:sp>
        <p:nvSpPr>
          <p:cNvPr id="12595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038E628E-FBD4-4FA4-8687-4BE069A5C9B3}" type="slidenum">
              <a:rPr lang="tr-TR" b="0" smtClean="0">
                <a:solidFill>
                  <a:srgbClr val="898989"/>
                </a:solidFill>
              </a:rPr>
              <a:pPr eaLnBrk="1" hangingPunct="1"/>
              <a:t>21</a:t>
            </a:fld>
            <a:endParaRPr lang="tr-TR" b="0" dirty="0">
              <a:solidFill>
                <a:srgbClr val="898989"/>
              </a:solidFill>
            </a:endParaRPr>
          </a:p>
        </p:txBody>
      </p:sp>
      <p:sp>
        <p:nvSpPr>
          <p:cNvPr id="125958" name="2 Alt Başlık"/>
          <p:cNvSpPr txBox="1">
            <a:spLocks/>
          </p:cNvSpPr>
          <p:nvPr/>
        </p:nvSpPr>
        <p:spPr bwMode="auto">
          <a:xfrm>
            <a:off x="2852738" y="3786190"/>
            <a:ext cx="78152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tr-TR" sz="3600" dirty="0">
              <a:solidFill>
                <a:srgbClr val="FF0000"/>
              </a:solidFill>
              <a:latin typeface="Calibri" pitchFamily="34" charset="0"/>
            </a:endParaRPr>
          </a:p>
        </p:txBody>
      </p:sp>
      <p:pic>
        <p:nvPicPr>
          <p:cNvPr id="12" name="Resim 1"/>
          <p:cNvPicPr>
            <a:picLocks noGrp="1" noChangeAspect="1"/>
          </p:cNvPicPr>
          <p:nvPr>
            <p:ph idx="1"/>
          </p:nvPr>
        </p:nvPicPr>
        <p:blipFill>
          <a:blip r:embed="rId3"/>
          <a:srcRect/>
          <a:stretch>
            <a:fillRect/>
          </a:stretch>
        </p:blipFill>
        <p:spPr bwMode="auto">
          <a:xfrm>
            <a:off x="3123618" y="-400316"/>
            <a:ext cx="6044216" cy="788251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9 Başlık"/>
          <p:cNvSpPr txBox="1">
            <a:spLocks/>
          </p:cNvSpPr>
          <p:nvPr/>
        </p:nvSpPr>
        <p:spPr>
          <a:xfrm rot="16200000">
            <a:off x="916745" y="3178967"/>
            <a:ext cx="2928958" cy="428628"/>
          </a:xfrm>
          <a:prstGeom prst="rect">
            <a:avLst/>
          </a:prstGeom>
        </p:spPr>
        <p:txBody>
          <a:bodyPr vert="horz" lIns="91440" tIns="45720" rIns="91440" bIns="45720" rtlCol="0" anchor="ctr">
            <a:noAutofit/>
          </a:bodyPr>
          <a:lstStyle/>
          <a:p>
            <a:pPr algn="ctr">
              <a:spcBef>
                <a:spcPct val="0"/>
              </a:spcBef>
              <a:defRPr/>
            </a:pPr>
            <a:r>
              <a:rPr lang="tr-TR" sz="4000" b="1" dirty="0">
                <a:solidFill>
                  <a:srgbClr val="0000CC"/>
                </a:solidFill>
                <a:latin typeface="+mj-lt"/>
                <a:ea typeface="+mj-ea"/>
                <a:cs typeface="+mj-cs"/>
              </a:rPr>
              <a:t>Uyarı Yazıları</a:t>
            </a:r>
          </a:p>
        </p:txBody>
      </p:sp>
      <p:sp>
        <p:nvSpPr>
          <p:cNvPr id="13" name="12 Metin kutusu"/>
          <p:cNvSpPr txBox="1"/>
          <p:nvPr/>
        </p:nvSpPr>
        <p:spPr>
          <a:xfrm>
            <a:off x="5024430" y="5500702"/>
            <a:ext cx="2928958" cy="369332"/>
          </a:xfrm>
          <a:prstGeom prst="rect">
            <a:avLst/>
          </a:prstGeom>
          <a:noFill/>
        </p:spPr>
        <p:txBody>
          <a:bodyPr wrap="square" rtlCol="0">
            <a:spAutoFit/>
          </a:bodyPr>
          <a:lstStyle/>
          <a:p>
            <a:r>
              <a:rPr lang="tr-TR" dirty="0"/>
              <a:t>MUSTAFA  08500000</a:t>
            </a:r>
          </a:p>
        </p:txBody>
      </p:sp>
      <p:sp>
        <p:nvSpPr>
          <p:cNvPr id="2" name="Dikdörtgen 1"/>
          <p:cNvSpPr/>
          <p:nvPr/>
        </p:nvSpPr>
        <p:spPr>
          <a:xfrm>
            <a:off x="1372460" y="5500702"/>
            <a:ext cx="1588897" cy="369332"/>
          </a:xfrm>
          <a:prstGeom prst="rect">
            <a:avLst/>
          </a:prstGeom>
        </p:spPr>
        <p:txBody>
          <a:bodyPr wrap="none">
            <a:spAutoFit/>
          </a:bodyPr>
          <a:lstStyle/>
          <a:p>
            <a:r>
              <a:rPr lang="tr-TR" b="1" dirty="0">
                <a:latin typeface="Times New Roman" pitchFamily="18" charset="0"/>
                <a:cs typeface="Times New Roman" pitchFamily="18" charset="0"/>
              </a:rPr>
              <a:t>Asgari 50 x 70</a:t>
            </a:r>
            <a:endParaRPr lang="tr-TR" b="1" dirty="0"/>
          </a:p>
        </p:txBody>
      </p:sp>
    </p:spTree>
    <p:extLst>
      <p:ext uri="{BB962C8B-B14F-4D97-AF65-F5344CB8AC3E}">
        <p14:creationId xmlns:p14="http://schemas.microsoft.com/office/powerpoint/2010/main" val="196766449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4157304" y="1772816"/>
            <a:ext cx="3877392" cy="1440160"/>
          </a:xfrm>
          <a:prstGeom prst="rect">
            <a:avLst/>
          </a:prstGeom>
        </p:spPr>
      </p:pic>
      <p:pic>
        <p:nvPicPr>
          <p:cNvPr id="5" name="Resim 4"/>
          <p:cNvPicPr>
            <a:picLocks noChangeAspect="1"/>
          </p:cNvPicPr>
          <p:nvPr/>
        </p:nvPicPr>
        <p:blipFill>
          <a:blip r:embed="rId3"/>
          <a:stretch>
            <a:fillRect/>
          </a:stretch>
        </p:blipFill>
        <p:spPr>
          <a:xfrm>
            <a:off x="2207568" y="3861048"/>
            <a:ext cx="7632848" cy="2160240"/>
          </a:xfrm>
          <a:prstGeom prst="rect">
            <a:avLst/>
          </a:prstGeom>
        </p:spPr>
      </p:pic>
    </p:spTree>
    <p:extLst>
      <p:ext uri="{BB962C8B-B14F-4D97-AF65-F5344CB8AC3E}">
        <p14:creationId xmlns:p14="http://schemas.microsoft.com/office/powerpoint/2010/main" val="4835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70" name="2 İçerik Yer Tutucusu">
            <a:extLst>
              <a:ext uri="{FF2B5EF4-FFF2-40B4-BE49-F238E27FC236}">
                <a16:creationId xmlns:a16="http://schemas.microsoft.com/office/drawing/2014/main" xmlns="" id="{CC26C460-C33B-9B9D-23D1-A3772E0EF88A}"/>
              </a:ext>
            </a:extLst>
          </p:cNvPr>
          <p:cNvSpPr>
            <a:spLocks noGrp="1"/>
          </p:cNvSpPr>
          <p:nvPr>
            <p:ph idx="1"/>
          </p:nvPr>
        </p:nvSpPr>
        <p:spPr>
          <a:xfrm>
            <a:off x="479376" y="1341438"/>
            <a:ext cx="11233247" cy="4525200"/>
          </a:xfrm>
        </p:spPr>
        <p:txBody>
          <a:bodyPr vert="horz" lIns="91440" tIns="45720" rIns="91440" bIns="45720" rtlCol="0">
            <a:normAutofit/>
          </a:bodyPr>
          <a:lstStyle/>
          <a:p>
            <a:pPr marL="0" indent="0" algn="just">
              <a:spcBef>
                <a:spcPct val="50000"/>
              </a:spcBef>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Amaç</a:t>
            </a:r>
          </a:p>
          <a:p>
            <a:pPr algn="just">
              <a:spcBef>
                <a:spcPct val="50000"/>
              </a:spcBef>
            </a:pPr>
            <a:r>
              <a:rPr lang="tr-TR" altLang="tr-TR" dirty="0">
                <a:latin typeface="Times New Roman" panose="02020603050405020304" pitchFamily="18" charset="0"/>
                <a:cs typeface="Times New Roman" panose="02020603050405020304" pitchFamily="18" charset="0"/>
              </a:rPr>
              <a:t>Bu Kanunun amacı; </a:t>
            </a:r>
          </a:p>
          <a:p>
            <a:pPr marL="0" indent="0" algn="just">
              <a:spcBef>
                <a:spcPct val="50000"/>
              </a:spcBef>
              <a:buNone/>
            </a:pPr>
            <a:r>
              <a:rPr lang="tr-TR" altLang="tr-TR" dirty="0">
                <a:latin typeface="Times New Roman" panose="02020603050405020304" pitchFamily="18" charset="0"/>
                <a:cs typeface="Times New Roman" panose="02020603050405020304" pitchFamily="18" charset="0"/>
              </a:rPr>
              <a:t>kişileri ve gelecek nesilleri tütün ürünlerinin zararlarından, bunların alışkanlıklarını özendirici reklam, tanıtım ve teşvik kampanyalarından koruyucu tertip ve tedbirleri almak ve herkesin temiz hava soluyabilmesinin sağlanması  yönünde düzenlemeler yapmaktır.</a:t>
            </a:r>
          </a:p>
          <a:p>
            <a:pPr algn="just">
              <a:spcBef>
                <a:spcPct val="50000"/>
              </a:spcBef>
            </a:pPr>
            <a:endParaRPr lang="tr-TR" altLang="tr-TR" dirty="0">
              <a:latin typeface="Times New Roman" panose="02020603050405020304" pitchFamily="18" charset="0"/>
              <a:cs typeface="Times New Roman" panose="02020603050405020304" pitchFamily="18" charset="0"/>
            </a:endParaRPr>
          </a:p>
        </p:txBody>
      </p:sp>
      <p:sp>
        <p:nvSpPr>
          <p:cNvPr id="7173" name="Dikdörtgen 1">
            <a:extLst>
              <a:ext uri="{FF2B5EF4-FFF2-40B4-BE49-F238E27FC236}">
                <a16:creationId xmlns:a16="http://schemas.microsoft.com/office/drawing/2014/main" xmlns="" id="{3B210942-E3CC-81F6-ED58-F66407555231}"/>
              </a:ext>
            </a:extLst>
          </p:cNvPr>
          <p:cNvSpPr>
            <a:spLocks noChangeArrowheads="1"/>
          </p:cNvSpPr>
          <p:nvPr/>
        </p:nvSpPr>
        <p:spPr bwMode="auto">
          <a:xfrm>
            <a:off x="1019435" y="44624"/>
            <a:ext cx="1015312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tr-TR" altLang="tr-TR" b="1" dirty="0">
                <a:latin typeface="Times New Roman" panose="02020603050405020304" pitchFamily="18" charset="0"/>
                <a:cs typeface="Times New Roman" panose="02020603050405020304" pitchFamily="18" charset="0"/>
              </a:rPr>
              <a:t>4207 SAYILI KANUN HÜKÜMLERİNİN UYGULANMASI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291" name="İçerik Yer Tutucusu 2"/>
          <p:cNvSpPr>
            <a:spLocks noGrp="1"/>
          </p:cNvSpPr>
          <p:nvPr>
            <p:ph idx="1"/>
          </p:nvPr>
        </p:nvSpPr>
        <p:spPr>
          <a:xfrm>
            <a:off x="407367" y="1167340"/>
            <a:ext cx="11377263" cy="5502020"/>
          </a:xfrm>
        </p:spPr>
        <p:txBody>
          <a:bodyPr vert="horz" lIns="91440" tIns="45720" rIns="91440" bIns="45720" rtlCol="0">
            <a:noAutofit/>
          </a:bodyPr>
          <a:lstStyle/>
          <a:p>
            <a:pPr marL="0" indent="0" algn="just">
              <a:spcBef>
                <a:spcPct val="50000"/>
              </a:spcBef>
              <a:buNone/>
            </a:pPr>
            <a:r>
              <a:rPr lang="tr-TR" sz="2400" dirty="0">
                <a:latin typeface="Times New Roman" panose="02020603050405020304" pitchFamily="18" charset="0"/>
                <a:cs typeface="Times New Roman" panose="02020603050405020304" pitchFamily="18" charset="0"/>
              </a:rPr>
              <a:t>	(2) Tütün ürünlerinin </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a) Kamu binalarının kapalı alanlarında</a:t>
            </a:r>
            <a:r>
              <a:rPr lang="tr-TR" sz="2400" dirty="0">
                <a:latin typeface="Times New Roman" panose="02020603050405020304" pitchFamily="18" charset="0"/>
                <a:cs typeface="Times New Roman" panose="02020603050405020304" pitchFamily="18" charset="0"/>
              </a:rPr>
              <a:t>,</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b) Eğitim, sağlık, sosyal, kültür,spor, eğlence tesislerinin vb. kapalı alanlarında, </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c) Hususi araçların sürücü koltukları ile tüm toplu taşıma araçlarında,</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d) Okul öncesi eğitim kurumları ile ilk ve orta okulların tüm kapalı ve açık 	alanlarında,</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e) Restoran, </a:t>
            </a:r>
            <a:r>
              <a:rPr lang="tr-TR" sz="2400" dirty="0" err="1">
                <a:latin typeface="Times New Roman" panose="02020603050405020304" pitchFamily="18" charset="0"/>
                <a:cs typeface="Times New Roman" panose="02020603050405020304" pitchFamily="18" charset="0"/>
              </a:rPr>
              <a:t>kafe</a:t>
            </a:r>
            <a:r>
              <a:rPr lang="tr-TR" sz="2400" dirty="0">
                <a:latin typeface="Times New Roman" panose="02020603050405020304" pitchFamily="18" charset="0"/>
                <a:cs typeface="Times New Roman" panose="02020603050405020304" pitchFamily="18" charset="0"/>
              </a:rPr>
              <a:t>, kafeterya, kahvehane vb. mekanların kapalı alanlarında tüketimi 	yasaktır.</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Ayrıca,</a:t>
            </a:r>
          </a:p>
          <a:p>
            <a:pPr marL="0" indent="0" algn="just">
              <a:spcBef>
                <a:spcPct val="50000"/>
              </a:spcBef>
              <a:buNone/>
            </a:pPr>
            <a:r>
              <a:rPr lang="tr-TR" sz="2400" dirty="0">
                <a:latin typeface="Times New Roman" panose="02020603050405020304" pitchFamily="18" charset="0"/>
                <a:cs typeface="Times New Roman" panose="02020603050405020304" pitchFamily="18" charset="0"/>
              </a:rPr>
              <a:t>	</a:t>
            </a:r>
            <a:r>
              <a:rPr lang="tr-TR" altLang="zh-CN" sz="2400" dirty="0">
                <a:latin typeface="Times New Roman" panose="02020603050405020304" pitchFamily="18" charset="0"/>
                <a:cs typeface="Times New Roman" panose="02020603050405020304" pitchFamily="18" charset="0"/>
              </a:rPr>
              <a:t>18 yaşından küçüklere sigara satılması yasaktır.</a:t>
            </a:r>
          </a:p>
          <a:p>
            <a:pPr marL="0" indent="0" algn="just">
              <a:spcBef>
                <a:spcPct val="50000"/>
              </a:spcBef>
              <a:buNone/>
            </a:pPr>
            <a:endParaRPr lang="tr-TR" sz="2400" dirty="0">
              <a:latin typeface="Times New Roman" panose="02020603050405020304" pitchFamily="18" charset="0"/>
              <a:cs typeface="Times New Roman" panose="02020603050405020304" pitchFamily="18" charset="0"/>
            </a:endParaRPr>
          </a:p>
          <a:p>
            <a:pPr algn="just">
              <a:spcBef>
                <a:spcPct val="50000"/>
              </a:spcBef>
            </a:pPr>
            <a:endParaRPr lang="tr-TR" sz="2400" dirty="0">
              <a:latin typeface="Times New Roman" panose="02020603050405020304" pitchFamily="18" charset="0"/>
              <a:cs typeface="Times New Roman" panose="02020603050405020304" pitchFamily="18" charset="0"/>
            </a:endParaRPr>
          </a:p>
          <a:p>
            <a:pPr algn="just">
              <a:spcBef>
                <a:spcPct val="50000"/>
              </a:spcBef>
            </a:pPr>
            <a:endParaRPr lang="tr-TR" sz="2400" dirty="0">
              <a:latin typeface="Times New Roman" panose="02020603050405020304" pitchFamily="18" charset="0"/>
              <a:cs typeface="Times New Roman" panose="02020603050405020304" pitchFamily="18" charset="0"/>
            </a:endParaRPr>
          </a:p>
          <a:p>
            <a:pPr algn="just">
              <a:spcBef>
                <a:spcPct val="50000"/>
              </a:spcBef>
            </a:pPr>
            <a:endParaRPr lang="tr-TR" sz="2400" dirty="0">
              <a:latin typeface="Times New Roman" panose="02020603050405020304" pitchFamily="18" charset="0"/>
              <a:cs typeface="Times New Roman" panose="02020603050405020304" pitchFamily="18" charset="0"/>
            </a:endParaRPr>
          </a:p>
        </p:txBody>
      </p:sp>
      <p:sp>
        <p:nvSpPr>
          <p:cNvPr id="2" name="3 Başlık">
            <a:extLst>
              <a:ext uri="{FF2B5EF4-FFF2-40B4-BE49-F238E27FC236}">
                <a16:creationId xmlns:a16="http://schemas.microsoft.com/office/drawing/2014/main" xmlns="" id="{E6E2E9A2-92B7-8014-AC4D-DC195CD6A02F}"/>
              </a:ext>
            </a:extLst>
          </p:cNvPr>
          <p:cNvSpPr>
            <a:spLocks noGrp="1"/>
          </p:cNvSpPr>
          <p:nvPr>
            <p:ph type="title"/>
          </p:nvPr>
        </p:nvSpPr>
        <p:spPr>
          <a:xfrm>
            <a:off x="1055440" y="24340"/>
            <a:ext cx="10081119" cy="1143000"/>
          </a:xfrm>
        </p:spPr>
        <p:txBody>
          <a:bodyPr rtlCol="0">
            <a:normAutofit fontScale="90000"/>
          </a:bodyPr>
          <a:lstStyle/>
          <a:p>
            <a:pPr algn="ctr" eaLnBrk="1" hangingPunct="1">
              <a:spcBef>
                <a:spcPct val="50000"/>
              </a:spcBef>
              <a:buFontTx/>
              <a:buNone/>
            </a:pPr>
            <a:r>
              <a:rPr lang="tr-TR" altLang="tr-TR" sz="3600" b="1" dirty="0">
                <a:latin typeface="Times New Roman" panose="02020603050405020304" pitchFamily="18" charset="0"/>
                <a:cs typeface="Times New Roman" panose="02020603050405020304" pitchFamily="18" charset="0"/>
              </a:rPr>
              <a:t>4207 SAYILI KANUN HÜKÜMLERİNİN UYGULANMASI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07368" y="1903586"/>
            <a:ext cx="11305256" cy="3523060"/>
          </a:xfrm>
        </p:spPr>
        <p:txBody>
          <a:bodyPr>
            <a:noAutofit/>
          </a:bodyPr>
          <a:lstStyle/>
          <a:p>
            <a:pPr algn="just" eaLnBrk="1" hangingPunct="1">
              <a:lnSpc>
                <a:spcPct val="90000"/>
              </a:lnSpc>
              <a:buClr>
                <a:schemeClr val="tx1"/>
              </a:buClr>
            </a:pPr>
            <a:r>
              <a:rPr lang="tr-TR" altLang="tr-TR" dirty="0">
                <a:latin typeface="Times New Roman" panose="02020603050405020304" pitchFamily="18" charset="0"/>
                <a:cs typeface="Times New Roman" panose="02020603050405020304" pitchFamily="18" charset="0"/>
              </a:rPr>
              <a:t>Açık havada yapılan her türlü spor, kültür, sanat ve eğlence faaliyetlerinin yapıldığı yerler ile bunların seyir yerlerinde tütün ürünleri kullanılamaz. Ancak bu tesislerde, tütün ürünlerinin tüketilmesine mahsus alanlar oluşturulabilir.</a:t>
            </a:r>
            <a:r>
              <a:rPr lang="tr-TR" altLang="tr-TR" dirty="0">
                <a:solidFill>
                  <a:srgbClr val="FF0000"/>
                </a:solidFill>
                <a:latin typeface="Times New Roman" panose="02020603050405020304" pitchFamily="18" charset="0"/>
                <a:cs typeface="Times New Roman" panose="02020603050405020304" pitchFamily="18" charset="0"/>
              </a:rPr>
              <a:t>**</a:t>
            </a:r>
          </a:p>
          <a:p>
            <a:pPr algn="just" eaLnBrk="1" hangingPunct="1">
              <a:lnSpc>
                <a:spcPct val="90000"/>
              </a:lnSpc>
              <a:buClr>
                <a:schemeClr val="tx1"/>
              </a:buClr>
            </a:pPr>
            <a:r>
              <a:rPr lang="tr-TR" altLang="tr-TR" dirty="0">
                <a:latin typeface="Times New Roman" panose="02020603050405020304" pitchFamily="18" charset="0"/>
                <a:cs typeface="Times New Roman" panose="02020603050405020304" pitchFamily="18" charset="0"/>
              </a:rPr>
              <a:t>Bu Kanunun tütün ürünleri tüketilmesine tahsis edilen kapalı alanlarının koku ve duman geçişini önleyecek şekilde tecrit edilmesi ve havalandırma tertibatı ile donatılması gerekir.</a:t>
            </a:r>
          </a:p>
          <a:p>
            <a:pPr algn="just" eaLnBrk="1" hangingPunct="1">
              <a:lnSpc>
                <a:spcPct val="90000"/>
              </a:lnSpc>
              <a:buNone/>
            </a:pPr>
            <a:endParaRPr lang="tr-TR" altLang="tr-TR" dirty="0">
              <a:latin typeface="Times New Roman" panose="02020603050405020304" pitchFamily="18" charset="0"/>
              <a:cs typeface="Times New Roman" panose="02020603050405020304" pitchFamily="18" charset="0"/>
            </a:endParaRPr>
          </a:p>
          <a:p>
            <a:pPr algn="just">
              <a:lnSpc>
                <a:spcPct val="90000"/>
              </a:lnSpc>
              <a:buNone/>
            </a:pPr>
            <a:r>
              <a:rPr lang="tr-TR" altLang="tr-TR" sz="1800" dirty="0">
                <a:solidFill>
                  <a:srgbClr val="FF0000"/>
                </a:solidFill>
                <a:latin typeface="Times New Roman" panose="02020603050405020304" pitchFamily="18" charset="0"/>
                <a:cs typeface="Times New Roman" panose="02020603050405020304" pitchFamily="18" charset="0"/>
              </a:rPr>
              <a:t>** </a:t>
            </a:r>
            <a:r>
              <a:rPr lang="tr-TR" sz="1200" b="1" dirty="0"/>
              <a:t>Toplam seyir alanının %50’sini geçmeyecek ve ortamda bulunan diğer kişilerin etkilenmesini önleyecek şekilde düzenleme yapılacaktır.</a:t>
            </a:r>
            <a:endParaRPr lang="tr-TR" altLang="tr-TR" sz="1200" b="1" dirty="0"/>
          </a:p>
        </p:txBody>
      </p:sp>
      <p:sp>
        <p:nvSpPr>
          <p:cNvPr id="14338" name="Rectangle 6"/>
          <p:cNvSpPr>
            <a:spLocks noGrp="1" noChangeArrowheads="1"/>
          </p:cNvSpPr>
          <p:nvPr>
            <p:ph type="sldNum" sz="quarter" idx="12"/>
          </p:nvPr>
        </p:nvSpPr>
        <p:spPr/>
        <p:txBody>
          <a:bodyPr/>
          <a:lstStyle/>
          <a:p>
            <a:pPr>
              <a:defRPr/>
            </a:pPr>
            <a:fld id="{9D23888E-C912-4F10-BA53-DC1511D3EC51}" type="slidenum">
              <a:rPr lang="tr-TR"/>
              <a:pPr>
                <a:defRPr/>
              </a:pPr>
              <a:t>5</a:t>
            </a:fld>
            <a:endParaRPr lang="tr-TR"/>
          </a:p>
        </p:txBody>
      </p:sp>
      <p:sp>
        <p:nvSpPr>
          <p:cNvPr id="6" name="4 Başlık"/>
          <p:cNvSpPr>
            <a:spLocks noGrp="1"/>
          </p:cNvSpPr>
          <p:nvPr>
            <p:ph type="title"/>
          </p:nvPr>
        </p:nvSpPr>
        <p:spPr>
          <a:xfrm>
            <a:off x="1055440" y="116632"/>
            <a:ext cx="10526960" cy="857250"/>
          </a:xfrm>
        </p:spPr>
        <p:txBody>
          <a:bodyPr anchor="ctr">
            <a:normAutofit/>
          </a:bodyPr>
          <a:lstStyle/>
          <a:p>
            <a:pPr algn="ctr"/>
            <a:r>
              <a:rPr lang="tr-TR" sz="3200" b="1" dirty="0">
                <a:latin typeface="Times New Roman" panose="02020603050405020304" pitchFamily="18" charset="0"/>
                <a:cs typeface="Times New Roman" panose="02020603050405020304" pitchFamily="18" charset="0"/>
              </a:rPr>
              <a:t>İSTİSNAİ DURUMLAR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0178" name="Rectangle 3"/>
          <p:cNvSpPr>
            <a:spLocks noGrp="1" noChangeArrowheads="1"/>
          </p:cNvSpPr>
          <p:nvPr>
            <p:ph sz="half" idx="1"/>
          </p:nvPr>
        </p:nvSpPr>
        <p:spPr>
          <a:xfrm>
            <a:off x="695399" y="1813957"/>
            <a:ext cx="4146867" cy="3964809"/>
          </a:xfrm>
        </p:spPr>
        <p:txBody>
          <a:bodyPr>
            <a:noAutofit/>
          </a:bodyPr>
          <a:lstStyle/>
          <a:p>
            <a:pPr eaLnBrk="1" hangingPunct="1">
              <a:buFont typeface="Wingdings 2" pitchFamily="18" charset="2"/>
              <a:buNone/>
            </a:pPr>
            <a:r>
              <a:rPr lang="tr-TR" altLang="tr-TR" sz="3200" b="1" dirty="0">
                <a:latin typeface="Times New Roman" panose="02020603050405020304" pitchFamily="18" charset="0"/>
                <a:cs typeface="Times New Roman" panose="02020603050405020304" pitchFamily="18" charset="0"/>
              </a:rPr>
              <a:t>	</a:t>
            </a:r>
            <a:r>
              <a:rPr lang="tr-TR" altLang="tr-TR" sz="3200" dirty="0">
                <a:latin typeface="Times New Roman" panose="02020603050405020304" pitchFamily="18" charset="0"/>
                <a:cs typeface="Times New Roman" panose="02020603050405020304" pitchFamily="18" charset="0"/>
              </a:rPr>
              <a:t>Bu alanlara onsekiz yaşını doldurmamış kişiler giremez.</a:t>
            </a:r>
          </a:p>
          <a:p>
            <a:pPr eaLnBrk="1" hangingPunct="1">
              <a:buClrTx/>
            </a:pPr>
            <a:r>
              <a:rPr lang="tr-TR" altLang="tr-TR" sz="3200" dirty="0">
                <a:latin typeface="Times New Roman" panose="02020603050405020304" pitchFamily="18" charset="0"/>
                <a:cs typeface="Times New Roman" panose="02020603050405020304" pitchFamily="18" charset="0"/>
              </a:rPr>
              <a:t>Bu alanlarla ilgili uyarıcı afiş asılacaktır.</a:t>
            </a:r>
          </a:p>
          <a:p>
            <a:pPr algn="just" eaLnBrk="1" hangingPunct="1">
              <a:buClrTx/>
              <a:buFont typeface="Wingdings 2" pitchFamily="18" charset="2"/>
              <a:buNone/>
            </a:pPr>
            <a:r>
              <a:rPr lang="tr-TR" altLang="tr-TR" sz="3200" dirty="0">
                <a:latin typeface="Times New Roman" panose="02020603050405020304" pitchFamily="18" charset="0"/>
                <a:cs typeface="Times New Roman" panose="02020603050405020304" pitchFamily="18" charset="0"/>
              </a:rPr>
              <a:t> </a:t>
            </a:r>
          </a:p>
          <a:p>
            <a:pPr eaLnBrk="1" hangingPunct="1">
              <a:buFontTx/>
              <a:buNone/>
            </a:pPr>
            <a:endParaRPr lang="tr-TR" altLang="tr-TR" sz="3200" dirty="0">
              <a:solidFill>
                <a:srgbClr val="FF0000"/>
              </a:solidFill>
              <a:latin typeface="Times New Roman" panose="02020603050405020304" pitchFamily="18" charset="0"/>
              <a:cs typeface="Times New Roman" panose="02020603050405020304" pitchFamily="18" charset="0"/>
            </a:endParaRPr>
          </a:p>
          <a:p>
            <a:pPr eaLnBrk="1" hangingPunct="1">
              <a:buFontTx/>
              <a:buNone/>
            </a:pPr>
            <a:endParaRPr lang="tr-TR" altLang="tr-TR" sz="3200" dirty="0">
              <a:latin typeface="Times New Roman" panose="02020603050405020304" pitchFamily="18" charset="0"/>
              <a:cs typeface="Times New Roman" panose="02020603050405020304" pitchFamily="18" charset="0"/>
            </a:endParaRPr>
          </a:p>
        </p:txBody>
      </p:sp>
      <p:sp>
        <p:nvSpPr>
          <p:cNvPr id="15362" name="Rectangle 6"/>
          <p:cNvSpPr>
            <a:spLocks noGrp="1" noChangeArrowheads="1"/>
          </p:cNvSpPr>
          <p:nvPr>
            <p:ph type="sldNum" sz="quarter" idx="12"/>
          </p:nvPr>
        </p:nvSpPr>
        <p:spPr/>
        <p:txBody>
          <a:bodyPr/>
          <a:lstStyle/>
          <a:p>
            <a:pPr>
              <a:defRPr/>
            </a:pPr>
            <a:fld id="{695A3023-1F10-4CE8-AA27-20009BB49EE6}" type="slidenum">
              <a:rPr lang="tr-TR"/>
              <a:pPr>
                <a:defRPr/>
              </a:pPr>
              <a:t>6</a:t>
            </a:fld>
            <a:endParaRPr lang="tr-TR"/>
          </a:p>
        </p:txBody>
      </p:sp>
      <p:sp>
        <p:nvSpPr>
          <p:cNvPr id="50180" name="Rectangle 6"/>
          <p:cNvSpPr txBox="1">
            <a:spLocks noGrp="1" noChangeArrowheads="1"/>
          </p:cNvSpPr>
          <p:nvPr/>
        </p:nvSpPr>
        <p:spPr bwMode="auto">
          <a:xfrm>
            <a:off x="7581900" y="5541169"/>
            <a:ext cx="1600200" cy="357188"/>
          </a:xfrm>
          <a:prstGeom prst="rect">
            <a:avLst/>
          </a:prstGeom>
          <a:noFill/>
          <a:ln w="9525">
            <a:noFill/>
            <a:miter lim="800000"/>
            <a:headEnd/>
            <a:tailEnd/>
          </a:ln>
        </p:spPr>
        <p:txBody>
          <a:bodyPr/>
          <a:lstStyle/>
          <a:p>
            <a:pPr algn="r"/>
            <a:fld id="{47947707-0331-4C0D-A27D-21995D702F9B}" type="slidenum">
              <a:rPr lang="tr-TR" altLang="tr-TR" sz="1050"/>
              <a:pPr algn="r"/>
              <a:t>6</a:t>
            </a:fld>
            <a:endParaRPr lang="tr-TR" altLang="tr-TR" sz="1050"/>
          </a:p>
        </p:txBody>
      </p:sp>
      <p:pic>
        <p:nvPicPr>
          <p:cNvPr id="9" name="Picture 7"/>
          <p:cNvPicPr>
            <a:picLocks noGrp="1" noChangeAspect="1" noChangeArrowheads="1"/>
          </p:cNvPicPr>
          <p:nvPr>
            <p:ph sz="half" idx="2"/>
          </p:nvPr>
        </p:nvPicPr>
        <p:blipFill>
          <a:blip r:embed="rId3"/>
          <a:srcRect/>
          <a:stretch>
            <a:fillRect/>
          </a:stretch>
        </p:blipFill>
        <p:spPr bwMode="auto">
          <a:xfrm>
            <a:off x="4842266" y="1093549"/>
            <a:ext cx="3432008" cy="4804808"/>
          </a:xfrm>
          <a:prstGeom prst="rect">
            <a:avLst/>
          </a:prstGeom>
          <a:noFill/>
          <a:ln w="9525">
            <a:noFill/>
            <a:miter lim="800000"/>
            <a:headEnd/>
            <a:tailEnd/>
          </a:ln>
          <a:effectLst/>
        </p:spPr>
      </p:pic>
      <p:pic>
        <p:nvPicPr>
          <p:cNvPr id="10" name="Picture 8"/>
          <p:cNvPicPr>
            <a:picLocks noChangeAspect="1" noChangeArrowheads="1"/>
          </p:cNvPicPr>
          <p:nvPr/>
        </p:nvPicPr>
        <p:blipFill>
          <a:blip r:embed="rId4"/>
          <a:srcRect/>
          <a:stretch>
            <a:fillRect/>
          </a:stretch>
        </p:blipFill>
        <p:spPr bwMode="auto">
          <a:xfrm>
            <a:off x="8737600" y="2192254"/>
            <a:ext cx="2959146" cy="4058258"/>
          </a:xfrm>
          <a:prstGeom prst="rect">
            <a:avLst/>
          </a:prstGeom>
          <a:noFill/>
          <a:ln w="9525">
            <a:noFill/>
            <a:miter lim="800000"/>
            <a:headEnd/>
            <a:tailEnd/>
          </a:ln>
          <a:effectLst/>
        </p:spPr>
      </p:pic>
      <p:sp>
        <p:nvSpPr>
          <p:cNvPr id="11" name="4 Başlık"/>
          <p:cNvSpPr>
            <a:spLocks noGrp="1"/>
          </p:cNvSpPr>
          <p:nvPr>
            <p:ph type="title"/>
          </p:nvPr>
        </p:nvSpPr>
        <p:spPr>
          <a:xfrm>
            <a:off x="1055440" y="116632"/>
            <a:ext cx="10526960" cy="857250"/>
          </a:xfrm>
        </p:spPr>
        <p:txBody>
          <a:bodyPr anchor="ctr">
            <a:normAutofit/>
          </a:bodyPr>
          <a:lstStyle/>
          <a:p>
            <a:pPr algn="ctr"/>
            <a:r>
              <a:rPr lang="tr-TR" sz="3200" b="1" dirty="0">
                <a:latin typeface="Times New Roman" panose="02020603050405020304" pitchFamily="18" charset="0"/>
                <a:cs typeface="Times New Roman" panose="02020603050405020304" pitchFamily="18" charset="0"/>
              </a:rPr>
              <a:t>İSTİSNAİ DURUMLAR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554" name="Başlık 1"/>
          <p:cNvSpPr>
            <a:spLocks noGrp="1"/>
          </p:cNvSpPr>
          <p:nvPr>
            <p:ph type="ctrTitle"/>
          </p:nvPr>
        </p:nvSpPr>
        <p:spPr>
          <a:xfrm>
            <a:off x="911424" y="188640"/>
            <a:ext cx="10670976" cy="2214578"/>
          </a:xfrm>
        </p:spPr>
        <p:txBody>
          <a:bodyPr>
            <a:noAutofit/>
          </a:bodyPr>
          <a:lstStyle/>
          <a:p>
            <a:r>
              <a:rPr lang="tr-TR" sz="3200" b="1" dirty="0">
                <a:latin typeface="Times New Roman" pitchFamily="18" charset="0"/>
                <a:cs typeface="Times New Roman" pitchFamily="18" charset="0"/>
              </a:rPr>
              <a:t>Kamu Kurum ve Kuruluşlarına Ait Yerlerde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Tütün Ürünü Tüketenlere Verilebilecek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Yaptırım Kararlarının Uygulama Usul ve Esasları Hakkında Tebliğ</a:t>
            </a:r>
            <a:endParaRPr lang="tr-TR" sz="3200" b="1" dirty="0"/>
          </a:p>
        </p:txBody>
      </p:sp>
      <p:sp>
        <p:nvSpPr>
          <p:cNvPr id="4" name="3 Alt Başlık"/>
          <p:cNvSpPr>
            <a:spLocks noGrp="1"/>
          </p:cNvSpPr>
          <p:nvPr>
            <p:ph type="subTitle" idx="1"/>
          </p:nvPr>
        </p:nvSpPr>
        <p:spPr>
          <a:xfrm>
            <a:off x="623392" y="2852936"/>
            <a:ext cx="10959008" cy="3168352"/>
          </a:xfrm>
        </p:spPr>
        <p:txBody>
          <a:bodyPr>
            <a:noAutofit/>
          </a:bodyPr>
          <a:lstStyle/>
          <a:p>
            <a:r>
              <a:rPr lang="tr-TR" u="sng" dirty="0">
                <a:solidFill>
                  <a:srgbClr val="FF0000"/>
                </a:solidFill>
                <a:latin typeface="Times New Roman" pitchFamily="18" charset="0"/>
                <a:cs typeface="Times New Roman" pitchFamily="18" charset="0"/>
              </a:rPr>
              <a:t>27 Mayıs 2008 SALI              </a:t>
            </a:r>
            <a:r>
              <a:rPr lang="tr-TR" b="1" u="sng" dirty="0">
                <a:solidFill>
                  <a:srgbClr val="FF0000"/>
                </a:solidFill>
                <a:latin typeface="Times New Roman" pitchFamily="18" charset="0"/>
                <a:cs typeface="Times New Roman" pitchFamily="18" charset="0"/>
              </a:rPr>
              <a:t>Resmi  Gazete       </a:t>
            </a:r>
          </a:p>
          <a:p>
            <a:r>
              <a:rPr lang="tr-TR" u="sng" dirty="0">
                <a:solidFill>
                  <a:srgbClr val="FF0000"/>
                </a:solidFill>
                <a:latin typeface="Times New Roman" pitchFamily="18" charset="0"/>
                <a:cs typeface="Times New Roman" pitchFamily="18" charset="0"/>
              </a:rPr>
              <a:t>Sayı : 26888</a:t>
            </a:r>
            <a:r>
              <a:rPr lang="tr-TR" dirty="0">
                <a:solidFill>
                  <a:srgbClr val="FF0000"/>
                </a:solidFill>
                <a:latin typeface="Times New Roman" pitchFamily="18" charset="0"/>
                <a:cs typeface="Times New Roman" pitchFamily="18" charset="0"/>
              </a:rPr>
              <a:t/>
            </a:r>
            <a:br>
              <a:rPr lang="tr-TR" dirty="0">
                <a:solidFill>
                  <a:srgbClr val="FF0000"/>
                </a:solidFill>
                <a:latin typeface="Times New Roman" pitchFamily="18" charset="0"/>
                <a:cs typeface="Times New Roman" pitchFamily="18" charset="0"/>
              </a:rPr>
            </a:br>
            <a:r>
              <a:rPr lang="tr-TR" b="1" dirty="0">
                <a:solidFill>
                  <a:srgbClr val="FF0000"/>
                </a:solidFill>
                <a:latin typeface="Times New Roman" pitchFamily="18" charset="0"/>
                <a:cs typeface="Times New Roman" pitchFamily="18" charset="0"/>
              </a:rPr>
              <a:t>TEBLİĞ</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u="sng" dirty="0">
                <a:latin typeface="Times New Roman" pitchFamily="18" charset="0"/>
                <a:cs typeface="Times New Roman" pitchFamily="18" charset="0"/>
              </a:rPr>
              <a:t/>
            </a:r>
            <a:br>
              <a:rPr lang="tr-TR" u="sng" dirty="0">
                <a:latin typeface="Times New Roman" pitchFamily="18" charset="0"/>
                <a:cs typeface="Times New Roman" pitchFamily="18" charset="0"/>
              </a:rPr>
            </a:br>
            <a:r>
              <a:rPr lang="tr-TR" u="sng" dirty="0">
                <a:solidFill>
                  <a:srgbClr val="FF0000"/>
                </a:solidFill>
                <a:latin typeface="Times New Roman" pitchFamily="18" charset="0"/>
                <a:cs typeface="Times New Roman" pitchFamily="18" charset="0"/>
              </a:rPr>
              <a:t>İçişleri, Maliye ve Sağlık Bakanlıklarından:</a:t>
            </a:r>
            <a:br>
              <a:rPr lang="tr-TR" u="sng" dirty="0">
                <a:solidFill>
                  <a:srgbClr val="FF0000"/>
                </a:solidFill>
                <a:latin typeface="Times New Roman" pitchFamily="18" charset="0"/>
                <a:cs typeface="Times New Roman" pitchFamily="18" charset="0"/>
              </a:rPr>
            </a:br>
            <a:r>
              <a:rPr lang="tr-TR" dirty="0">
                <a:solidFill>
                  <a:srgbClr val="FF0000"/>
                </a:solidFill>
                <a:latin typeface="Times New Roman" pitchFamily="18" charset="0"/>
                <a:cs typeface="Times New Roman" pitchFamily="18" charset="0"/>
              </a:rPr>
              <a:t/>
            </a:r>
            <a:br>
              <a:rPr lang="tr-TR" dirty="0">
                <a:solidFill>
                  <a:srgbClr val="FF0000"/>
                </a:solidFill>
                <a:latin typeface="Times New Roman" pitchFamily="18" charset="0"/>
                <a:cs typeface="Times New Roman" pitchFamily="18" charset="0"/>
              </a:rPr>
            </a:br>
            <a:endParaRPr lang="tr-TR" dirty="0">
              <a:latin typeface="Times New Roman" pitchFamily="18" charset="0"/>
              <a:cs typeface="Times New Roman" pitchFamily="18" charset="0"/>
            </a:endParaRPr>
          </a:p>
          <a:p>
            <a:endParaRPr lang="tr-TR" dirty="0"/>
          </a:p>
        </p:txBody>
      </p:sp>
      <p:sp>
        <p:nvSpPr>
          <p:cNvPr id="7" name="6 Slayt Numarası Yer Tutucusu"/>
          <p:cNvSpPr>
            <a:spLocks noGrp="1"/>
          </p:cNvSpPr>
          <p:nvPr>
            <p:ph type="sldNum" sz="quarter" idx="12"/>
          </p:nvPr>
        </p:nvSpPr>
        <p:spPr/>
        <p:txBody>
          <a:bodyPr/>
          <a:lstStyle/>
          <a:p>
            <a:fld id="{F527398A-52B5-42D4-9C04-548D09E19088}" type="slidenum">
              <a:rPr lang="tr-TR" smtClean="0"/>
              <a:pPr/>
              <a:t>7</a:t>
            </a:fld>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626" name="Başlık 1"/>
          <p:cNvSpPr>
            <a:spLocks noGrp="1"/>
          </p:cNvSpPr>
          <p:nvPr>
            <p:ph type="title"/>
          </p:nvPr>
        </p:nvSpPr>
        <p:spPr>
          <a:xfrm>
            <a:off x="0" y="260648"/>
            <a:ext cx="12191999" cy="1143000"/>
          </a:xfrm>
        </p:spPr>
        <p:txBody>
          <a:bodyPr>
            <a:noAutofit/>
          </a:bodyPr>
          <a:lstStyle/>
          <a:p>
            <a:pPr algn="ctr" eaLnBrk="1" hangingPunct="1"/>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
        <p:nvSpPr>
          <p:cNvPr id="26627" name="İçerik Yer Tutucusu 2"/>
          <p:cNvSpPr>
            <a:spLocks noGrp="1"/>
          </p:cNvSpPr>
          <p:nvPr>
            <p:ph idx="1"/>
          </p:nvPr>
        </p:nvSpPr>
        <p:spPr>
          <a:xfrm>
            <a:off x="623392" y="1831996"/>
            <a:ext cx="10959008" cy="4525963"/>
          </a:xfrm>
        </p:spPr>
        <p:txBody>
          <a:bodyPr>
            <a:normAutofit/>
          </a:bodyPr>
          <a:lstStyle/>
          <a:p>
            <a:pPr algn="just" eaLnBrk="1" hangingPunct="1">
              <a:buFont typeface="Wingdings 2" pitchFamily="18" charset="2"/>
              <a:buNone/>
            </a:pPr>
            <a:r>
              <a:rPr lang="tr-TR" b="1" dirty="0">
                <a:latin typeface="Times New Roman" panose="02020603050405020304" pitchFamily="18" charset="0"/>
                <a:cs typeface="Times New Roman" pitchFamily="18" charset="0"/>
              </a:rPr>
              <a:t>Amaç ve kapsam</a:t>
            </a:r>
          </a:p>
          <a:p>
            <a:pPr algn="just" eaLnBrk="1" hangingPunct="1">
              <a:buFont typeface="Wingdings 2" pitchFamily="18" charset="2"/>
              <a:buNone/>
            </a:pPr>
            <a:r>
              <a:rPr lang="tr-TR" dirty="0">
                <a:latin typeface="Times New Roman" pitchFamily="18" charset="0"/>
                <a:cs typeface="Times New Roman" pitchFamily="18" charset="0"/>
              </a:rPr>
              <a:t>		Bu Tebliğin amacı, 4207 sayılı Tütün Ürünlerinin Zararlarının Önlenmesi ve Kontrolü Hakkında Kanunun 2 </a:t>
            </a:r>
            <a:r>
              <a:rPr lang="tr-TR" dirty="0" err="1">
                <a:latin typeface="Times New Roman" pitchFamily="18" charset="0"/>
                <a:cs typeface="Times New Roman" pitchFamily="18" charset="0"/>
              </a:rPr>
              <a:t>nci</a:t>
            </a:r>
            <a:r>
              <a:rPr lang="tr-TR" dirty="0">
                <a:latin typeface="Times New Roman" pitchFamily="18" charset="0"/>
                <a:cs typeface="Times New Roman" pitchFamily="18" charset="0"/>
              </a:rPr>
              <a:t> maddesinde belirtilen kamu kurum ve kuruluşlarına ait yer, araç, bina ve tesislerde tütün ürünü tüketenlere uygulanacak idari yaptırımlara ilişkin usul ve esasları düzenlemektir. </a:t>
            </a:r>
          </a:p>
          <a:p>
            <a:pPr algn="just" eaLnBrk="1" hangingPunct="1">
              <a:buFont typeface="Wingdings 2" pitchFamily="18" charset="2"/>
              <a:buNone/>
            </a:pPr>
            <a:endParaRPr lang="tr-TR" dirty="0">
              <a:latin typeface="Times New Roman" pitchFamily="18" charset="0"/>
              <a:cs typeface="Times New Roman" pitchFamily="18" charset="0"/>
            </a:endParaRPr>
          </a:p>
          <a:p>
            <a:pPr marL="0" indent="0" eaLnBrk="1" hangingPunct="1">
              <a:buNone/>
            </a:pPr>
            <a:endParaRPr lang="tr-TR" dirty="0">
              <a:latin typeface="Times New Roman" pitchFamily="18" charset="0"/>
              <a:cs typeface="Times New Roman" pitchFamily="18" charset="0"/>
            </a:endParaRPr>
          </a:p>
        </p:txBody>
      </p:sp>
      <p:sp>
        <p:nvSpPr>
          <p:cNvPr id="6" name="5 Slayt Numarası Yer Tutucusu"/>
          <p:cNvSpPr>
            <a:spLocks noGrp="1"/>
          </p:cNvSpPr>
          <p:nvPr>
            <p:ph type="sldNum" sz="quarter" idx="12"/>
          </p:nvPr>
        </p:nvSpPr>
        <p:spPr/>
        <p:txBody>
          <a:bodyPr/>
          <a:lstStyle/>
          <a:p>
            <a:fld id="{F527398A-52B5-42D4-9C04-548D09E19088}" type="slidenum">
              <a:rPr lang="tr-TR" smtClean="0"/>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1384" y="1772817"/>
            <a:ext cx="11031016" cy="2736304"/>
          </a:xfrm>
        </p:spPr>
        <p:txBody>
          <a:bodyPr>
            <a:normAutofit/>
          </a:bodyPr>
          <a:lstStyle/>
          <a:p>
            <a:pPr algn="just">
              <a:buNone/>
            </a:pPr>
            <a:r>
              <a:rPr lang="tr-TR" b="1" dirty="0">
                <a:latin typeface="Times New Roman" pitchFamily="18" charset="0"/>
                <a:cs typeface="Times New Roman" pitchFamily="18" charset="0"/>
              </a:rPr>
              <a:t>Yetki</a:t>
            </a:r>
          </a:p>
          <a:p>
            <a:pPr algn="just">
              <a:buNone/>
            </a:pP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kamu kurum ve kuruluşlarında belirtilen yerlerde tütün ürünü tüketenlere ilgili idari </a:t>
            </a:r>
            <a:r>
              <a:rPr lang="tr-TR" b="1" dirty="0">
                <a:latin typeface="Times New Roman" pitchFamily="18" charset="0"/>
                <a:cs typeface="Times New Roman" pitchFamily="18" charset="0"/>
              </a:rPr>
              <a:t>birim amirinin yetkili kıldığı kamu görevlileri </a:t>
            </a:r>
            <a:r>
              <a:rPr lang="tr-TR" dirty="0">
                <a:latin typeface="Times New Roman" pitchFamily="18" charset="0"/>
                <a:cs typeface="Times New Roman" pitchFamily="18" charset="0"/>
              </a:rPr>
              <a:t>tarafından idari para cezası verilir.</a:t>
            </a:r>
          </a:p>
          <a:p>
            <a:endParaRPr lang="tr-TR" dirty="0"/>
          </a:p>
        </p:txBody>
      </p:sp>
      <p:sp>
        <p:nvSpPr>
          <p:cNvPr id="6" name="5 Slayt Numarası Yer Tutucusu"/>
          <p:cNvSpPr>
            <a:spLocks noGrp="1"/>
          </p:cNvSpPr>
          <p:nvPr>
            <p:ph type="sldNum" sz="quarter" idx="12"/>
          </p:nvPr>
        </p:nvSpPr>
        <p:spPr/>
        <p:txBody>
          <a:bodyPr/>
          <a:lstStyle/>
          <a:p>
            <a:fld id="{F527398A-52B5-42D4-9C04-548D09E19088}" type="slidenum">
              <a:rPr lang="tr-TR" smtClean="0"/>
              <a:pPr/>
              <a:t>9</a:t>
            </a:fld>
            <a:endParaRPr lang="tr-TR" dirty="0"/>
          </a:p>
        </p:txBody>
      </p:sp>
      <p:sp>
        <p:nvSpPr>
          <p:cNvPr id="5" name="Başlık 1"/>
          <p:cNvSpPr txBox="1">
            <a:spLocks/>
          </p:cNvSpPr>
          <p:nvPr/>
        </p:nvSpPr>
        <p:spPr>
          <a:xfrm>
            <a:off x="0" y="260648"/>
            <a:ext cx="121919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itchFamily="18" charset="0"/>
                <a:cs typeface="Times New Roman" pitchFamily="18" charset="0"/>
              </a:rPr>
              <a:t>KAMU KURUM VE KURULUŞLARINDA </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İDARİ YAPTIRIM KARARLARININ</a:t>
            </a:r>
            <a:br>
              <a:rPr lang="tr-TR" sz="3200" b="1" dirty="0">
                <a:latin typeface="Times New Roman" pitchFamily="18" charset="0"/>
                <a:cs typeface="Times New Roman" pitchFamily="18" charset="0"/>
              </a:rPr>
            </a:br>
            <a:r>
              <a:rPr lang="tr-TR" sz="3200" b="1" dirty="0">
                <a:latin typeface="Times New Roman" pitchFamily="18" charset="0"/>
                <a:cs typeface="Times New Roman" pitchFamily="18" charset="0"/>
              </a:rPr>
              <a:t> UYGULAMA USUL VE ESASLARI</a:t>
            </a: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1177</Words>
  <Application>Microsoft Office PowerPoint</Application>
  <PresentationFormat>Geniş ekran</PresentationFormat>
  <Paragraphs>331</Paragraphs>
  <Slides>22</Slides>
  <Notes>11</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22</vt:i4>
      </vt:variant>
    </vt:vector>
  </HeadingPairs>
  <TitlesOfParts>
    <vt:vector size="31" baseType="lpstr">
      <vt:lpstr>宋体</vt:lpstr>
      <vt:lpstr>Arial</vt:lpstr>
      <vt:lpstr>Calibri</vt:lpstr>
      <vt:lpstr>Comic Sans MS</vt:lpstr>
      <vt:lpstr>Times New Roman</vt:lpstr>
      <vt:lpstr>Wingdings</vt:lpstr>
      <vt:lpstr>Wingdings 2</vt:lpstr>
      <vt:lpstr>Ofis Teması</vt:lpstr>
      <vt:lpstr>Document</vt:lpstr>
      <vt:lpstr>4207 Sayılı Kanun Uygulamaları  Kamu Kurumları Yetkilendirilmiş Personel Eğitici Eğitimi   Nilüfer İlçe Milli Eğitim Müdürlüğü İş Yeri Sağlık ve Güvenlik Bürosu  2023 </vt:lpstr>
      <vt:lpstr>SUNUM PLANI</vt:lpstr>
      <vt:lpstr>PowerPoint Sunusu</vt:lpstr>
      <vt:lpstr>4207 SAYILI KANUN HÜKÜMLERİNİN UYGULANMASI</vt:lpstr>
      <vt:lpstr>İSTİSNAİ DURUMLAR</vt:lpstr>
      <vt:lpstr>İSTİSNAİ DURUMLAR</vt:lpstr>
      <vt:lpstr>Kamu Kurum ve Kuruluşlarına Ait Yerlerde  Tütün Ürünü Tüketenlere Verilebilecek  İdari Yaptırım Kararlarının Uygulama Usul ve Esasları Hakkında Tebliğ</vt:lpstr>
      <vt:lpstr>KAMU KURUM VE KURULUŞLARINDA  İDARİ YAPTIRIM KARARLARININ  UYGULAMA USUL VE ESASLARI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2015/6  sayılı Sağlık Bakanlığı Genelgesi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isilaykazan</dc:creator>
  <cp:lastModifiedBy>GÜLTEPE</cp:lastModifiedBy>
  <cp:revision>117</cp:revision>
  <dcterms:created xsi:type="dcterms:W3CDTF">2016-11-17T10:47:59Z</dcterms:created>
  <dcterms:modified xsi:type="dcterms:W3CDTF">2023-05-02T16:57:30Z</dcterms:modified>
</cp:coreProperties>
</file>